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308" r:id="rId2"/>
    <p:sldId id="364" r:id="rId3"/>
    <p:sldId id="387" r:id="rId4"/>
    <p:sldId id="388" r:id="rId5"/>
    <p:sldId id="389" r:id="rId6"/>
    <p:sldId id="390" r:id="rId7"/>
    <p:sldId id="318" r:id="rId8"/>
    <p:sldId id="319" r:id="rId9"/>
  </p:sldIdLst>
  <p:sldSz cx="9144000" cy="6858000" type="screen4x3"/>
  <p:notesSz cx="6794500" cy="9931400"/>
  <p:defaultTextStyle>
    <a:defPPr>
      <a:defRPr lang="en-US"/>
    </a:defPPr>
    <a:lvl1pPr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1pPr>
    <a:lvl2pPr marL="457200"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2pPr>
    <a:lvl3pPr marL="914400"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3pPr>
    <a:lvl4pPr marL="1371600"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4pPr>
    <a:lvl5pPr marL="1828800" algn="l" rtl="0" fontAlgn="base">
      <a:spcBef>
        <a:spcPct val="20000"/>
      </a:spcBef>
      <a:spcAft>
        <a:spcPct val="20000"/>
      </a:spcAft>
      <a:buClr>
        <a:schemeClr val="bg1"/>
      </a:buClr>
      <a:defRPr sz="1600" kern="1200">
        <a:solidFill>
          <a:schemeClr val="tx1"/>
        </a:solidFill>
        <a:latin typeface="Arial" charset="0"/>
        <a:ea typeface="굴림" pitchFamily="50" charset="-127"/>
        <a:cs typeface="+mn-cs"/>
      </a:defRPr>
    </a:lvl5pPr>
    <a:lvl6pPr marL="2286000" algn="l" defTabSz="914400" rtl="0" eaLnBrk="1" latinLnBrk="0" hangingPunct="1">
      <a:defRPr sz="1600" kern="1200">
        <a:solidFill>
          <a:schemeClr val="tx1"/>
        </a:solidFill>
        <a:latin typeface="Arial" charset="0"/>
        <a:ea typeface="굴림" pitchFamily="50" charset="-127"/>
        <a:cs typeface="+mn-cs"/>
      </a:defRPr>
    </a:lvl6pPr>
    <a:lvl7pPr marL="2743200" algn="l" defTabSz="914400" rtl="0" eaLnBrk="1" latinLnBrk="0" hangingPunct="1">
      <a:defRPr sz="1600" kern="1200">
        <a:solidFill>
          <a:schemeClr val="tx1"/>
        </a:solidFill>
        <a:latin typeface="Arial" charset="0"/>
        <a:ea typeface="굴림" pitchFamily="50" charset="-127"/>
        <a:cs typeface="+mn-cs"/>
      </a:defRPr>
    </a:lvl7pPr>
    <a:lvl8pPr marL="3200400" algn="l" defTabSz="914400" rtl="0" eaLnBrk="1" latinLnBrk="0" hangingPunct="1">
      <a:defRPr sz="1600" kern="1200">
        <a:solidFill>
          <a:schemeClr val="tx1"/>
        </a:solidFill>
        <a:latin typeface="Arial" charset="0"/>
        <a:ea typeface="굴림" pitchFamily="50" charset="-127"/>
        <a:cs typeface="+mn-cs"/>
      </a:defRPr>
    </a:lvl8pPr>
    <a:lvl9pPr marL="3657600" algn="l" defTabSz="914400" rtl="0" eaLnBrk="1" latinLnBrk="0" hangingPunct="1">
      <a:defRPr sz="1600" kern="1200">
        <a:solidFill>
          <a:schemeClr val="tx1"/>
        </a:solidFill>
        <a:latin typeface="Arial" charset="0"/>
        <a:ea typeface="굴림" pitchFamily="50" charset="-127"/>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nison" initials="U"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83F35"/>
    <a:srgbClr val="FFFF99"/>
    <a:srgbClr val="B4A76C"/>
    <a:srgbClr val="010000"/>
    <a:srgbClr val="37424A"/>
    <a:srgbClr val="A5ACAF"/>
    <a:srgbClr val="782327"/>
    <a:srgbClr val="156570"/>
    <a:srgbClr val="99BFC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8" autoAdjust="0"/>
    <p:restoredTop sz="95161" autoAdjust="0"/>
  </p:normalViewPr>
  <p:slideViewPr>
    <p:cSldViewPr>
      <p:cViewPr>
        <p:scale>
          <a:sx n="95" d="100"/>
          <a:sy n="95" d="100"/>
        </p:scale>
        <p:origin x="-54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1" y="1"/>
            <a:ext cx="2944497" cy="496890"/>
          </a:xfrm>
          <a:prstGeom prst="rect">
            <a:avLst/>
          </a:prstGeom>
          <a:noFill/>
          <a:ln w="9525">
            <a:noFill/>
            <a:miter lim="800000"/>
            <a:headEnd/>
            <a:tailEnd/>
          </a:ln>
          <a:effectLst/>
        </p:spPr>
        <p:txBody>
          <a:bodyPr vert="horz" wrap="square" lIns="92208" tIns="46104" rIns="92208" bIns="46104" numCol="1" anchor="t" anchorCtr="0" compatLnSpc="1">
            <a:prstTxWarp prst="textNoShape">
              <a:avLst/>
            </a:prstTxWarp>
          </a:bodyPr>
          <a:lstStyle>
            <a:lvl1pPr eaLnBrk="0" hangingPunct="0">
              <a:spcBef>
                <a:spcPct val="0"/>
              </a:spcBef>
              <a:spcAft>
                <a:spcPct val="0"/>
              </a:spcAft>
              <a:buClrTx/>
              <a:defRPr sz="1200">
                <a:latin typeface="Times" charset="0"/>
              </a:defRPr>
            </a:lvl1pPr>
          </a:lstStyle>
          <a:p>
            <a:endParaRPr lang="en-GB" dirty="0"/>
          </a:p>
        </p:txBody>
      </p:sp>
      <p:sp>
        <p:nvSpPr>
          <p:cNvPr id="97283" name="Rectangle 3"/>
          <p:cNvSpPr>
            <a:spLocks noGrp="1" noChangeArrowheads="1"/>
          </p:cNvSpPr>
          <p:nvPr>
            <p:ph type="dt" sz="quarter" idx="1"/>
          </p:nvPr>
        </p:nvSpPr>
        <p:spPr bwMode="auto">
          <a:xfrm>
            <a:off x="3848398" y="1"/>
            <a:ext cx="2944497" cy="496890"/>
          </a:xfrm>
          <a:prstGeom prst="rect">
            <a:avLst/>
          </a:prstGeom>
          <a:noFill/>
          <a:ln w="9525">
            <a:noFill/>
            <a:miter lim="800000"/>
            <a:headEnd/>
            <a:tailEnd/>
          </a:ln>
          <a:effectLst/>
        </p:spPr>
        <p:txBody>
          <a:bodyPr vert="horz" wrap="square" lIns="92208" tIns="46104" rIns="92208" bIns="46104" numCol="1" anchor="t" anchorCtr="0" compatLnSpc="1">
            <a:prstTxWarp prst="textNoShape">
              <a:avLst/>
            </a:prstTxWarp>
          </a:bodyPr>
          <a:lstStyle>
            <a:lvl1pPr algn="r" eaLnBrk="0" hangingPunct="0">
              <a:spcBef>
                <a:spcPct val="0"/>
              </a:spcBef>
              <a:spcAft>
                <a:spcPct val="0"/>
              </a:spcAft>
              <a:buClrTx/>
              <a:defRPr sz="1200">
                <a:latin typeface="Times" charset="0"/>
              </a:defRPr>
            </a:lvl1pPr>
          </a:lstStyle>
          <a:p>
            <a:endParaRPr lang="en-GB" dirty="0"/>
          </a:p>
        </p:txBody>
      </p:sp>
      <p:sp>
        <p:nvSpPr>
          <p:cNvPr id="97284" name="Rectangle 4"/>
          <p:cNvSpPr>
            <a:spLocks noGrp="1" noChangeArrowheads="1"/>
          </p:cNvSpPr>
          <p:nvPr>
            <p:ph type="ftr" sz="quarter" idx="2"/>
          </p:nvPr>
        </p:nvSpPr>
        <p:spPr bwMode="auto">
          <a:xfrm>
            <a:off x="1" y="9432913"/>
            <a:ext cx="2944497" cy="496890"/>
          </a:xfrm>
          <a:prstGeom prst="rect">
            <a:avLst/>
          </a:prstGeom>
          <a:noFill/>
          <a:ln w="9525">
            <a:noFill/>
            <a:miter lim="800000"/>
            <a:headEnd/>
            <a:tailEnd/>
          </a:ln>
          <a:effectLst/>
        </p:spPr>
        <p:txBody>
          <a:bodyPr vert="horz" wrap="square" lIns="92208" tIns="46104" rIns="92208" bIns="46104" numCol="1" anchor="b" anchorCtr="0" compatLnSpc="1">
            <a:prstTxWarp prst="textNoShape">
              <a:avLst/>
            </a:prstTxWarp>
          </a:bodyPr>
          <a:lstStyle>
            <a:lvl1pPr eaLnBrk="0" hangingPunct="0">
              <a:spcBef>
                <a:spcPct val="0"/>
              </a:spcBef>
              <a:spcAft>
                <a:spcPct val="0"/>
              </a:spcAft>
              <a:buClrTx/>
              <a:defRPr sz="1200">
                <a:latin typeface="Times" charset="0"/>
              </a:defRPr>
            </a:lvl1pPr>
          </a:lstStyle>
          <a:p>
            <a:endParaRPr lang="en-GB" dirty="0"/>
          </a:p>
        </p:txBody>
      </p:sp>
      <p:sp>
        <p:nvSpPr>
          <p:cNvPr id="97285" name="Rectangle 5"/>
          <p:cNvSpPr>
            <a:spLocks noGrp="1" noChangeArrowheads="1"/>
          </p:cNvSpPr>
          <p:nvPr>
            <p:ph type="sldNum" sz="quarter" idx="3"/>
          </p:nvPr>
        </p:nvSpPr>
        <p:spPr bwMode="auto">
          <a:xfrm>
            <a:off x="3848398" y="9432913"/>
            <a:ext cx="2944497" cy="496890"/>
          </a:xfrm>
          <a:prstGeom prst="rect">
            <a:avLst/>
          </a:prstGeom>
          <a:noFill/>
          <a:ln w="9525">
            <a:noFill/>
            <a:miter lim="800000"/>
            <a:headEnd/>
            <a:tailEnd/>
          </a:ln>
          <a:effectLst/>
        </p:spPr>
        <p:txBody>
          <a:bodyPr vert="horz" wrap="square" lIns="92208" tIns="46104" rIns="92208" bIns="46104" numCol="1" anchor="b" anchorCtr="0" compatLnSpc="1">
            <a:prstTxWarp prst="textNoShape">
              <a:avLst/>
            </a:prstTxWarp>
          </a:bodyPr>
          <a:lstStyle>
            <a:lvl1pPr algn="r" eaLnBrk="0" hangingPunct="0">
              <a:spcBef>
                <a:spcPct val="0"/>
              </a:spcBef>
              <a:spcAft>
                <a:spcPct val="0"/>
              </a:spcAft>
              <a:buClrTx/>
              <a:defRPr sz="1200">
                <a:latin typeface="Times" charset="0"/>
              </a:defRPr>
            </a:lvl1pPr>
          </a:lstStyle>
          <a:p>
            <a:fld id="{79B55A3E-B4E9-40D2-B494-A47085150047}" type="slidenum">
              <a:rPr lang="en-GB"/>
              <a:pPr/>
              <a:t>‹#›</a:t>
            </a:fld>
            <a:endParaRPr lang="en-GB" dirty="0"/>
          </a:p>
        </p:txBody>
      </p:sp>
    </p:spTree>
    <p:extLst>
      <p:ext uri="{BB962C8B-B14F-4D97-AF65-F5344CB8AC3E}">
        <p14:creationId xmlns:p14="http://schemas.microsoft.com/office/powerpoint/2010/main" xmlns="" val="2567826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44497" cy="496890"/>
          </a:xfrm>
          <a:prstGeom prst="rect">
            <a:avLst/>
          </a:prstGeom>
          <a:noFill/>
          <a:ln w="9525">
            <a:noFill/>
            <a:miter lim="800000"/>
            <a:headEnd/>
            <a:tailEnd/>
          </a:ln>
          <a:effectLst/>
        </p:spPr>
        <p:txBody>
          <a:bodyPr vert="horz" wrap="square" lIns="92208" tIns="46104" rIns="92208" bIns="46104" numCol="1" anchor="t" anchorCtr="0" compatLnSpc="1">
            <a:prstTxWarp prst="textNoShape">
              <a:avLst/>
            </a:prstTxWarp>
          </a:bodyPr>
          <a:lstStyle>
            <a:lvl1pPr eaLnBrk="0" hangingPunct="0">
              <a:spcBef>
                <a:spcPct val="0"/>
              </a:spcBef>
              <a:spcAft>
                <a:spcPct val="0"/>
              </a:spcAft>
              <a:buClrTx/>
              <a:defRPr sz="1200">
                <a:latin typeface="Times" charset="0"/>
              </a:defRPr>
            </a:lvl1pPr>
          </a:lstStyle>
          <a:p>
            <a:endParaRPr lang="en-US" dirty="0"/>
          </a:p>
        </p:txBody>
      </p:sp>
      <p:sp>
        <p:nvSpPr>
          <p:cNvPr id="3075" name="Rectangle 3"/>
          <p:cNvSpPr>
            <a:spLocks noGrp="1" noChangeArrowheads="1"/>
          </p:cNvSpPr>
          <p:nvPr>
            <p:ph type="dt" idx="1"/>
          </p:nvPr>
        </p:nvSpPr>
        <p:spPr bwMode="auto">
          <a:xfrm>
            <a:off x="3850003" y="1"/>
            <a:ext cx="2944497" cy="496890"/>
          </a:xfrm>
          <a:prstGeom prst="rect">
            <a:avLst/>
          </a:prstGeom>
          <a:noFill/>
          <a:ln w="9525">
            <a:noFill/>
            <a:miter lim="800000"/>
            <a:headEnd/>
            <a:tailEnd/>
          </a:ln>
          <a:effectLst/>
        </p:spPr>
        <p:txBody>
          <a:bodyPr vert="horz" wrap="square" lIns="92208" tIns="46104" rIns="92208" bIns="46104" numCol="1" anchor="t" anchorCtr="0" compatLnSpc="1">
            <a:prstTxWarp prst="textNoShape">
              <a:avLst/>
            </a:prstTxWarp>
          </a:bodyPr>
          <a:lstStyle>
            <a:lvl1pPr algn="r" eaLnBrk="0" hangingPunct="0">
              <a:spcBef>
                <a:spcPct val="0"/>
              </a:spcBef>
              <a:spcAft>
                <a:spcPct val="0"/>
              </a:spcAft>
              <a:buClrTx/>
              <a:defRPr sz="1200">
                <a:latin typeface="Times" charset="0"/>
              </a:defRPr>
            </a:lvl1pPr>
          </a:lstStyle>
          <a:p>
            <a:endParaRPr lang="en-US" dirty="0"/>
          </a:p>
        </p:txBody>
      </p:sp>
      <p:sp>
        <p:nvSpPr>
          <p:cNvPr id="307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05505" y="4718055"/>
            <a:ext cx="4983490" cy="4468810"/>
          </a:xfrm>
          <a:prstGeom prst="rect">
            <a:avLst/>
          </a:prstGeom>
          <a:noFill/>
          <a:ln w="9525">
            <a:noFill/>
            <a:miter lim="800000"/>
            <a:headEnd/>
            <a:tailEnd/>
          </a:ln>
          <a:effectLst/>
        </p:spPr>
        <p:txBody>
          <a:bodyPr vert="horz" wrap="square" lIns="92208" tIns="46104" rIns="92208" bIns="4610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1" y="9434511"/>
            <a:ext cx="2944497" cy="496889"/>
          </a:xfrm>
          <a:prstGeom prst="rect">
            <a:avLst/>
          </a:prstGeom>
          <a:noFill/>
          <a:ln w="9525">
            <a:noFill/>
            <a:miter lim="800000"/>
            <a:headEnd/>
            <a:tailEnd/>
          </a:ln>
          <a:effectLst/>
        </p:spPr>
        <p:txBody>
          <a:bodyPr vert="horz" wrap="square" lIns="92208" tIns="46104" rIns="92208" bIns="46104" numCol="1" anchor="b" anchorCtr="0" compatLnSpc="1">
            <a:prstTxWarp prst="textNoShape">
              <a:avLst/>
            </a:prstTxWarp>
          </a:bodyPr>
          <a:lstStyle>
            <a:lvl1pPr eaLnBrk="0" hangingPunct="0">
              <a:spcBef>
                <a:spcPct val="0"/>
              </a:spcBef>
              <a:spcAft>
                <a:spcPct val="0"/>
              </a:spcAft>
              <a:buClrTx/>
              <a:defRPr sz="1200">
                <a:latin typeface="Times" charset="0"/>
              </a:defRPr>
            </a:lvl1pPr>
          </a:lstStyle>
          <a:p>
            <a:endParaRPr lang="en-US" dirty="0"/>
          </a:p>
        </p:txBody>
      </p:sp>
      <p:sp>
        <p:nvSpPr>
          <p:cNvPr id="3079" name="Rectangle 7"/>
          <p:cNvSpPr>
            <a:spLocks noGrp="1" noChangeArrowheads="1"/>
          </p:cNvSpPr>
          <p:nvPr>
            <p:ph type="sldNum" sz="quarter" idx="5"/>
          </p:nvPr>
        </p:nvSpPr>
        <p:spPr bwMode="auto">
          <a:xfrm>
            <a:off x="3850003" y="9434511"/>
            <a:ext cx="2944497" cy="496889"/>
          </a:xfrm>
          <a:prstGeom prst="rect">
            <a:avLst/>
          </a:prstGeom>
          <a:noFill/>
          <a:ln w="9525">
            <a:noFill/>
            <a:miter lim="800000"/>
            <a:headEnd/>
            <a:tailEnd/>
          </a:ln>
          <a:effectLst/>
        </p:spPr>
        <p:txBody>
          <a:bodyPr vert="horz" wrap="square" lIns="92208" tIns="46104" rIns="92208" bIns="46104" numCol="1" anchor="b" anchorCtr="0" compatLnSpc="1">
            <a:prstTxWarp prst="textNoShape">
              <a:avLst/>
            </a:prstTxWarp>
          </a:bodyPr>
          <a:lstStyle>
            <a:lvl1pPr algn="r" eaLnBrk="0" hangingPunct="0">
              <a:spcBef>
                <a:spcPct val="0"/>
              </a:spcBef>
              <a:spcAft>
                <a:spcPct val="0"/>
              </a:spcAft>
              <a:buClrTx/>
              <a:defRPr sz="1200">
                <a:latin typeface="Times" charset="0"/>
              </a:defRPr>
            </a:lvl1pPr>
          </a:lstStyle>
          <a:p>
            <a:fld id="{BF5752FD-C156-41EF-97A7-6ECA58D10365}" type="slidenum">
              <a:rPr lang="en-US"/>
              <a:pPr/>
              <a:t>‹#›</a:t>
            </a:fld>
            <a:endParaRPr lang="en-US" dirty="0"/>
          </a:p>
        </p:txBody>
      </p:sp>
    </p:spTree>
    <p:extLst>
      <p:ext uri="{BB962C8B-B14F-4D97-AF65-F5344CB8AC3E}">
        <p14:creationId xmlns:p14="http://schemas.microsoft.com/office/powerpoint/2010/main" xmlns="" val="367877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BF5752FD-C156-41EF-97A7-6ECA58D103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BF5752FD-C156-41EF-97A7-6ECA58D103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BF5752FD-C156-41EF-97A7-6ECA58D103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BF5752FD-C156-41EF-97A7-6ECA58D103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0F7E2F-AFBE-422E-819B-F85938C17CDB}" type="slidenum">
              <a:rPr lang="en-US"/>
              <a:pPr/>
              <a:t>5</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0F7E2F-AFBE-422E-819B-F85938C17CDB}" type="slidenum">
              <a:rPr lang="en-US"/>
              <a:pPr/>
              <a:t>6</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D21059-3DAA-4FE3-8B89-950A56E9DCDA}" type="slidenum">
              <a:rPr lang="en-US"/>
              <a:pPr/>
              <a:t>7</a:t>
            </a:fld>
            <a:endParaRPr lang="en-US" dirty="0"/>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AEC1CA-AB9D-4BF3-834F-B3548EEC2BFC}" type="slidenum">
              <a:rPr lang="en-US"/>
              <a:pPr/>
              <a:t>8</a:t>
            </a:fld>
            <a:endParaRPr lang="en-US" dirty="0"/>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1026"/>
          <p:cNvSpPr>
            <a:spLocks noGrp="1" noChangeArrowheads="1"/>
          </p:cNvSpPr>
          <p:nvPr>
            <p:ph type="ctrTitle"/>
          </p:nvPr>
        </p:nvSpPr>
        <p:spPr>
          <a:xfrm>
            <a:off x="685800" y="3429000"/>
            <a:ext cx="7543800" cy="533400"/>
          </a:xfrm>
        </p:spPr>
        <p:txBody>
          <a:bodyPr/>
          <a:lstStyle>
            <a:lvl1pPr>
              <a:defRPr sz="2800" b="1">
                <a:solidFill>
                  <a:schemeClr val="tx1"/>
                </a:solidFill>
              </a:defRPr>
            </a:lvl1pPr>
          </a:lstStyle>
          <a:p>
            <a:r>
              <a:rPr lang="en-US" smtClean="0"/>
              <a:t>Click to edit Master title style</a:t>
            </a:r>
            <a:endParaRPr lang="en-GB"/>
          </a:p>
        </p:txBody>
      </p:sp>
      <p:sp>
        <p:nvSpPr>
          <p:cNvPr id="30723" name="Rectangle 1027"/>
          <p:cNvSpPr>
            <a:spLocks noGrp="1" noChangeArrowheads="1"/>
          </p:cNvSpPr>
          <p:nvPr>
            <p:ph type="subTitle" idx="1"/>
          </p:nvPr>
        </p:nvSpPr>
        <p:spPr>
          <a:xfrm>
            <a:off x="685800" y="3962400"/>
            <a:ext cx="7086600" cy="457200"/>
          </a:xfrm>
        </p:spPr>
        <p:txBody>
          <a:bodyPr/>
          <a:lstStyle>
            <a:lvl1pPr marL="1588" indent="0">
              <a:lnSpc>
                <a:spcPct val="115000"/>
              </a:lnSpc>
              <a:buFont typeface="Arial" charset="0"/>
              <a:buNone/>
              <a:defRPr b="1">
                <a:solidFill>
                  <a:srgbClr val="E83F35"/>
                </a:solidFill>
              </a:defRPr>
            </a:lvl1pPr>
          </a:lstStyle>
          <a:p>
            <a:r>
              <a:rPr lang="en-US" smtClean="0"/>
              <a:t>Click to edit Master subtitle style</a:t>
            </a:r>
            <a:endParaRPr lang="en-GB"/>
          </a:p>
        </p:txBody>
      </p:sp>
      <p:sp>
        <p:nvSpPr>
          <p:cNvPr id="30726" name="Rectangle 1030"/>
          <p:cNvSpPr>
            <a:spLocks noChangeArrowheads="1"/>
          </p:cNvSpPr>
          <p:nvPr/>
        </p:nvSpPr>
        <p:spPr bwMode="auto">
          <a:xfrm>
            <a:off x="457200" y="6016625"/>
            <a:ext cx="4038600" cy="457200"/>
          </a:xfrm>
          <a:prstGeom prst="rect">
            <a:avLst/>
          </a:prstGeom>
          <a:noFill/>
          <a:ln w="9525">
            <a:noFill/>
            <a:miter lim="800000"/>
            <a:headEnd/>
            <a:tailEnd/>
          </a:ln>
          <a:effectLst/>
        </p:spPr>
        <p:txBody>
          <a:bodyPr>
            <a:spAutoFit/>
          </a:bodyPr>
          <a:lstStyle/>
          <a:p>
            <a:pPr eaLnBrk="0" hangingPunct="0">
              <a:spcBef>
                <a:spcPct val="0"/>
              </a:spcBef>
              <a:spcAft>
                <a:spcPct val="0"/>
              </a:spcAft>
              <a:buClrTx/>
            </a:pPr>
            <a:endParaRPr lang="en-GB" sz="2400" dirty="0">
              <a:latin typeface="Times" charset="0"/>
            </a:endParaRPr>
          </a:p>
        </p:txBody>
      </p:sp>
      <p:pic>
        <p:nvPicPr>
          <p:cNvPr id="30738" name="Picture 1042" descr="FE_Logo small"/>
          <p:cNvPicPr>
            <a:picLocks noChangeAspect="1" noChangeArrowheads="1"/>
          </p:cNvPicPr>
          <p:nvPr/>
        </p:nvPicPr>
        <p:blipFill>
          <a:blip r:embed="rId2" cstate="print"/>
          <a:srcRect/>
          <a:stretch>
            <a:fillRect/>
          </a:stretch>
        </p:blipFill>
        <p:spPr bwMode="auto">
          <a:xfrm>
            <a:off x="747713" y="1341438"/>
            <a:ext cx="2609850" cy="10541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260350"/>
            <a:ext cx="2076450" cy="568325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60350"/>
            <a:ext cx="6076950" cy="5683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305800" cy="6858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457200" y="1219200"/>
            <a:ext cx="8305800" cy="4724400"/>
          </a:xfrm>
        </p:spPr>
        <p:txBody>
          <a:bodyPr/>
          <a:lstStyle/>
          <a:p>
            <a:r>
              <a:rPr lang="en-US" dirty="0" smtClean="0"/>
              <a:t>Click icon to add table</a:t>
            </a:r>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219200"/>
            <a:ext cx="4076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86300" y="1219200"/>
            <a:ext cx="4076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60350"/>
            <a:ext cx="83058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219200"/>
            <a:ext cx="83058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2"/>
            <a:endParaRPr lang="en-GB" smtClean="0"/>
          </a:p>
        </p:txBody>
      </p:sp>
      <p:sp>
        <p:nvSpPr>
          <p:cNvPr id="1036" name="Text Box 12"/>
          <p:cNvSpPr txBox="1">
            <a:spLocks noChangeArrowheads="1"/>
          </p:cNvSpPr>
          <p:nvPr/>
        </p:nvSpPr>
        <p:spPr bwMode="auto">
          <a:xfrm>
            <a:off x="381000" y="6397625"/>
            <a:ext cx="339725" cy="228600"/>
          </a:xfrm>
          <a:prstGeom prst="rect">
            <a:avLst/>
          </a:prstGeom>
          <a:noFill/>
          <a:ln w="9525">
            <a:noFill/>
            <a:miter lim="800000"/>
            <a:headEnd/>
            <a:tailEnd/>
          </a:ln>
          <a:effectLst/>
        </p:spPr>
        <p:txBody>
          <a:bodyPr wrap="none">
            <a:spAutoFit/>
          </a:bodyPr>
          <a:lstStyle/>
          <a:p>
            <a:pPr eaLnBrk="0" hangingPunct="0">
              <a:spcBef>
                <a:spcPct val="0"/>
              </a:spcBef>
              <a:spcAft>
                <a:spcPct val="0"/>
              </a:spcAft>
              <a:buClrTx/>
            </a:pPr>
            <a:fld id="{E8914E87-E220-4F0E-9D90-D9B30531190F}" type="slidenum">
              <a:rPr lang="en-US" sz="800" b="1">
                <a:solidFill>
                  <a:srgbClr val="E83F35"/>
                </a:solidFill>
              </a:rPr>
              <a:pPr eaLnBrk="0" hangingPunct="0">
                <a:spcBef>
                  <a:spcPct val="0"/>
                </a:spcBef>
                <a:spcAft>
                  <a:spcPct val="0"/>
                </a:spcAft>
                <a:buClrTx/>
              </a:pPr>
              <a:t>‹#›</a:t>
            </a:fld>
            <a:r>
              <a:rPr lang="en-US" sz="900" dirty="0">
                <a:solidFill>
                  <a:srgbClr val="E83F35"/>
                </a:solidFill>
              </a:rPr>
              <a:t> </a:t>
            </a:r>
          </a:p>
        </p:txBody>
      </p:sp>
      <p:sp>
        <p:nvSpPr>
          <p:cNvPr id="1038" name="Line 14"/>
          <p:cNvSpPr>
            <a:spLocks noChangeShapeType="1"/>
          </p:cNvSpPr>
          <p:nvPr/>
        </p:nvSpPr>
        <p:spPr bwMode="auto">
          <a:xfrm>
            <a:off x="468313" y="6381750"/>
            <a:ext cx="8280400" cy="0"/>
          </a:xfrm>
          <a:prstGeom prst="line">
            <a:avLst/>
          </a:prstGeom>
          <a:noFill/>
          <a:ln w="9525">
            <a:solidFill>
              <a:srgbClr val="969696"/>
            </a:solidFill>
            <a:round/>
            <a:headEnd/>
            <a:tailEnd/>
          </a:ln>
          <a:effectLst/>
        </p:spPr>
        <p:txBody>
          <a:bodyPr/>
          <a:lstStyle/>
          <a:p>
            <a:endParaRPr lang="en-AU" dirty="0"/>
          </a:p>
        </p:txBody>
      </p:sp>
      <p:sp>
        <p:nvSpPr>
          <p:cNvPr id="1039" name="Text Box 15"/>
          <p:cNvSpPr txBox="1">
            <a:spLocks noChangeArrowheads="1"/>
          </p:cNvSpPr>
          <p:nvPr/>
        </p:nvSpPr>
        <p:spPr bwMode="auto">
          <a:xfrm>
            <a:off x="6588125" y="6400800"/>
            <a:ext cx="2232025" cy="214313"/>
          </a:xfrm>
          <a:prstGeom prst="rect">
            <a:avLst/>
          </a:prstGeom>
          <a:noFill/>
          <a:ln w="9525">
            <a:noFill/>
            <a:miter lim="800000"/>
            <a:headEnd/>
            <a:tailEnd/>
          </a:ln>
          <a:effectLst/>
        </p:spPr>
        <p:txBody>
          <a:bodyPr>
            <a:spAutoFit/>
          </a:bodyPr>
          <a:lstStyle/>
          <a:p>
            <a:pPr algn="r" eaLnBrk="0" hangingPunct="0">
              <a:spcBef>
                <a:spcPct val="0"/>
              </a:spcBef>
              <a:spcAft>
                <a:spcPct val="0"/>
              </a:spcAft>
              <a:buClrTx/>
            </a:pPr>
            <a:r>
              <a:rPr lang="en-US" sz="800" b="1" dirty="0">
                <a:solidFill>
                  <a:srgbClr val="E83F35"/>
                </a:solidFill>
              </a:rPr>
              <a:t>Frontier Economics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1" fontAlgn="base" hangingPunct="1">
        <a:spcBef>
          <a:spcPct val="0"/>
        </a:spcBef>
        <a:spcAft>
          <a:spcPct val="0"/>
        </a:spcAft>
        <a:defRPr sz="2600">
          <a:solidFill>
            <a:srgbClr val="E83F35"/>
          </a:solidFill>
          <a:latin typeface="+mj-lt"/>
          <a:ea typeface="+mj-ea"/>
          <a:cs typeface="+mj-cs"/>
        </a:defRPr>
      </a:lvl1pPr>
      <a:lvl2pPr algn="l" rtl="0" eaLnBrk="1" fontAlgn="base" hangingPunct="1">
        <a:spcBef>
          <a:spcPct val="0"/>
        </a:spcBef>
        <a:spcAft>
          <a:spcPct val="0"/>
        </a:spcAft>
        <a:defRPr sz="2600">
          <a:solidFill>
            <a:srgbClr val="E83F35"/>
          </a:solidFill>
          <a:latin typeface="Arial" charset="0"/>
        </a:defRPr>
      </a:lvl2pPr>
      <a:lvl3pPr algn="l" rtl="0" eaLnBrk="1" fontAlgn="base" hangingPunct="1">
        <a:spcBef>
          <a:spcPct val="0"/>
        </a:spcBef>
        <a:spcAft>
          <a:spcPct val="0"/>
        </a:spcAft>
        <a:defRPr sz="2600">
          <a:solidFill>
            <a:srgbClr val="E83F35"/>
          </a:solidFill>
          <a:latin typeface="Arial" charset="0"/>
        </a:defRPr>
      </a:lvl3pPr>
      <a:lvl4pPr algn="l" rtl="0" eaLnBrk="1" fontAlgn="base" hangingPunct="1">
        <a:spcBef>
          <a:spcPct val="0"/>
        </a:spcBef>
        <a:spcAft>
          <a:spcPct val="0"/>
        </a:spcAft>
        <a:defRPr sz="2600">
          <a:solidFill>
            <a:srgbClr val="E83F35"/>
          </a:solidFill>
          <a:latin typeface="Arial" charset="0"/>
        </a:defRPr>
      </a:lvl4pPr>
      <a:lvl5pPr algn="l" rtl="0" eaLnBrk="1" fontAlgn="base" hangingPunct="1">
        <a:spcBef>
          <a:spcPct val="0"/>
        </a:spcBef>
        <a:spcAft>
          <a:spcPct val="0"/>
        </a:spcAft>
        <a:defRPr sz="2600">
          <a:solidFill>
            <a:srgbClr val="E83F35"/>
          </a:solidFill>
          <a:latin typeface="Arial" charset="0"/>
        </a:defRPr>
      </a:lvl5pPr>
      <a:lvl6pPr marL="457200" algn="l" rtl="0" eaLnBrk="1" fontAlgn="base" hangingPunct="1">
        <a:spcBef>
          <a:spcPct val="0"/>
        </a:spcBef>
        <a:spcAft>
          <a:spcPct val="0"/>
        </a:spcAft>
        <a:defRPr sz="2600">
          <a:solidFill>
            <a:srgbClr val="E83F35"/>
          </a:solidFill>
          <a:latin typeface="Arial" charset="0"/>
        </a:defRPr>
      </a:lvl6pPr>
      <a:lvl7pPr marL="914400" algn="l" rtl="0" eaLnBrk="1" fontAlgn="base" hangingPunct="1">
        <a:spcBef>
          <a:spcPct val="0"/>
        </a:spcBef>
        <a:spcAft>
          <a:spcPct val="0"/>
        </a:spcAft>
        <a:defRPr sz="2600">
          <a:solidFill>
            <a:srgbClr val="E83F35"/>
          </a:solidFill>
          <a:latin typeface="Arial" charset="0"/>
        </a:defRPr>
      </a:lvl7pPr>
      <a:lvl8pPr marL="1371600" algn="l" rtl="0" eaLnBrk="1" fontAlgn="base" hangingPunct="1">
        <a:spcBef>
          <a:spcPct val="0"/>
        </a:spcBef>
        <a:spcAft>
          <a:spcPct val="0"/>
        </a:spcAft>
        <a:defRPr sz="2600">
          <a:solidFill>
            <a:srgbClr val="E83F35"/>
          </a:solidFill>
          <a:latin typeface="Arial" charset="0"/>
        </a:defRPr>
      </a:lvl8pPr>
      <a:lvl9pPr marL="1828800" algn="l" rtl="0" eaLnBrk="1" fontAlgn="base" hangingPunct="1">
        <a:spcBef>
          <a:spcPct val="0"/>
        </a:spcBef>
        <a:spcAft>
          <a:spcPct val="0"/>
        </a:spcAft>
        <a:defRPr sz="2600">
          <a:solidFill>
            <a:srgbClr val="E83F35"/>
          </a:solidFill>
          <a:latin typeface="Arial" charset="0"/>
        </a:defRPr>
      </a:lvl9pPr>
    </p:titleStyle>
    <p:bodyStyle>
      <a:lvl1pPr marL="274638" indent="-274638" algn="l" rtl="0" eaLnBrk="1" fontAlgn="base" hangingPunct="1">
        <a:spcBef>
          <a:spcPct val="20000"/>
        </a:spcBef>
        <a:spcAft>
          <a:spcPct val="20000"/>
        </a:spcAft>
        <a:buClr>
          <a:srgbClr val="E83F35"/>
        </a:buClr>
        <a:buFont typeface="Arial" charset="0"/>
        <a:buChar char="●"/>
        <a:defRPr sz="1600">
          <a:solidFill>
            <a:schemeClr val="tx1"/>
          </a:solidFill>
          <a:latin typeface="+mn-lt"/>
          <a:ea typeface="+mn-ea"/>
          <a:cs typeface="+mn-cs"/>
        </a:defRPr>
      </a:lvl1pPr>
      <a:lvl2pPr marL="622300" indent="-346075" algn="l" rtl="0" eaLnBrk="1" fontAlgn="base" hangingPunct="1">
        <a:spcBef>
          <a:spcPct val="20000"/>
        </a:spcBef>
        <a:spcAft>
          <a:spcPct val="20000"/>
        </a:spcAft>
        <a:buClr>
          <a:srgbClr val="E83F35"/>
        </a:buClr>
        <a:buFont typeface="Arial" charset="0"/>
        <a:buChar char="□"/>
        <a:defRPr sz="1400">
          <a:solidFill>
            <a:schemeClr val="tx1"/>
          </a:solidFill>
          <a:latin typeface="+mn-lt"/>
        </a:defRPr>
      </a:lvl2pPr>
      <a:lvl3pPr marL="987425" indent="-363538" algn="l" rtl="0" eaLnBrk="1" fontAlgn="base" hangingPunct="1">
        <a:spcBef>
          <a:spcPct val="10000"/>
        </a:spcBef>
        <a:spcAft>
          <a:spcPct val="10000"/>
        </a:spcAft>
        <a:buClr>
          <a:srgbClr val="E83F35"/>
        </a:buClr>
        <a:buChar char="•"/>
        <a:defRPr sz="1200">
          <a:solidFill>
            <a:schemeClr val="tx1"/>
          </a:solidFill>
          <a:latin typeface="+mn-lt"/>
        </a:defRPr>
      </a:lvl3pPr>
      <a:lvl4pPr marL="2478088" indent="-382588" algn="l" rtl="0" eaLnBrk="1" fontAlgn="base" hangingPunct="1">
        <a:lnSpc>
          <a:spcPct val="125000"/>
        </a:lnSpc>
        <a:spcBef>
          <a:spcPct val="20000"/>
        </a:spcBef>
        <a:spcAft>
          <a:spcPct val="0"/>
        </a:spcAft>
        <a:buClr>
          <a:srgbClr val="D90000"/>
        </a:buClr>
        <a:defRPr sz="1400">
          <a:solidFill>
            <a:srgbClr val="333333"/>
          </a:solidFill>
          <a:latin typeface="Garamond" pitchFamily="18" charset="0"/>
        </a:defRPr>
      </a:lvl4pPr>
      <a:lvl5pPr marL="37211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5pPr>
      <a:lvl6pPr marL="41783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6pPr>
      <a:lvl7pPr marL="46355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7pPr>
      <a:lvl8pPr marL="50927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8pPr>
      <a:lvl9pPr marL="5549900" algn="l" rtl="0" eaLnBrk="1" fontAlgn="base" hangingPunct="1">
        <a:spcBef>
          <a:spcPct val="20000"/>
        </a:spcBef>
        <a:spcAft>
          <a:spcPct val="0"/>
        </a:spcAft>
        <a:buClr>
          <a:srgbClr val="D90000"/>
        </a:buClr>
        <a:buFont typeface="Wingdings" pitchFamily="2" charset="2"/>
        <a:defRPr sz="1600">
          <a:solidFill>
            <a:srgbClr val="333333"/>
          </a:solidFill>
          <a:latin typeface="Garamond"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p:txBody>
          <a:bodyPr/>
          <a:lstStyle/>
          <a:p>
            <a:r>
              <a:rPr lang="en-AU" b="0" dirty="0" smtClean="0"/>
              <a:t>Initial Observations workshop</a:t>
            </a:r>
            <a:r>
              <a:rPr lang="en-GB" b="0" dirty="0" smtClean="0"/>
              <a:t> </a:t>
            </a:r>
            <a:endParaRPr lang="en-GB" b="0" dirty="0"/>
          </a:p>
        </p:txBody>
      </p:sp>
      <p:sp>
        <p:nvSpPr>
          <p:cNvPr id="193539" name="Rectangle 3"/>
          <p:cNvSpPr>
            <a:spLocks noGrp="1" noChangeArrowheads="1"/>
          </p:cNvSpPr>
          <p:nvPr>
            <p:ph type="subTitle" idx="1"/>
          </p:nvPr>
        </p:nvSpPr>
        <p:spPr>
          <a:xfrm>
            <a:off x="712788" y="3860800"/>
            <a:ext cx="7086600" cy="457200"/>
          </a:xfrm>
        </p:spPr>
        <p:txBody>
          <a:bodyPr/>
          <a:lstStyle/>
          <a:p>
            <a:r>
              <a:rPr lang="en-GB" b="0" dirty="0" smtClean="0">
                <a:latin typeface="+mj-lt"/>
              </a:rPr>
              <a:t>Commerce Commission</a:t>
            </a:r>
            <a:endParaRPr lang="en-GB" b="0" dirty="0">
              <a:latin typeface="+mj-lt"/>
            </a:endParaRPr>
          </a:p>
        </p:txBody>
      </p:sp>
      <p:sp>
        <p:nvSpPr>
          <p:cNvPr id="193540" name="Rectangle 4"/>
          <p:cNvSpPr>
            <a:spLocks noChangeArrowheads="1"/>
          </p:cNvSpPr>
          <p:nvPr/>
        </p:nvSpPr>
        <p:spPr bwMode="auto">
          <a:xfrm>
            <a:off x="725488" y="4772025"/>
            <a:ext cx="7086600" cy="457200"/>
          </a:xfrm>
          <a:prstGeom prst="rect">
            <a:avLst/>
          </a:prstGeom>
          <a:noFill/>
          <a:ln w="9525">
            <a:noFill/>
            <a:miter lim="800000"/>
            <a:headEnd/>
            <a:tailEnd/>
          </a:ln>
          <a:effectLst/>
        </p:spPr>
        <p:txBody>
          <a:bodyPr/>
          <a:lstStyle/>
          <a:p>
            <a:pPr marL="1588">
              <a:lnSpc>
                <a:spcPct val="115000"/>
              </a:lnSpc>
              <a:buClr>
                <a:srgbClr val="E83F35"/>
              </a:buClr>
              <a:buFont typeface="Arial" charset="0"/>
              <a:buNone/>
            </a:pPr>
            <a:r>
              <a:rPr lang="en-GB" dirty="0" smtClean="0">
                <a:solidFill>
                  <a:srgbClr val="E83F35"/>
                </a:solidFill>
              </a:rPr>
              <a:t>12 December 2013</a:t>
            </a:r>
          </a:p>
          <a:p>
            <a:pPr marL="1588">
              <a:lnSpc>
                <a:spcPct val="115000"/>
              </a:lnSpc>
              <a:buClr>
                <a:srgbClr val="E83F35"/>
              </a:buClr>
              <a:buFont typeface="Arial" charset="0"/>
              <a:buNone/>
            </a:pPr>
            <a:endParaRPr lang="en-GB" dirty="0">
              <a:solidFill>
                <a:srgbClr val="E83F35"/>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GB" dirty="0" smtClean="0"/>
              <a:t>Our brief</a:t>
            </a:r>
            <a:endParaRPr lang="en-GB" dirty="0"/>
          </a:p>
        </p:txBody>
      </p:sp>
      <p:sp>
        <p:nvSpPr>
          <p:cNvPr id="5" name="Content Placeholder 4"/>
          <p:cNvSpPr>
            <a:spLocks noGrp="1"/>
          </p:cNvSpPr>
          <p:nvPr>
            <p:ph idx="1"/>
          </p:nvPr>
        </p:nvSpPr>
        <p:spPr/>
        <p:txBody>
          <a:bodyPr/>
          <a:lstStyle/>
          <a:p>
            <a:r>
              <a:rPr lang="en-AU" sz="1800" dirty="0" smtClean="0">
                <a:latin typeface="+mj-lt"/>
              </a:rPr>
              <a:t>We have been asked to consider two questions</a:t>
            </a:r>
            <a:r>
              <a:rPr lang="en-AU" sz="1800" dirty="0" smtClean="0">
                <a:latin typeface="+mj-lt"/>
              </a:rPr>
              <a:t>:</a:t>
            </a:r>
            <a:endParaRPr lang="en-AU" sz="1800" dirty="0" smtClean="0">
              <a:latin typeface="+mj-lt"/>
            </a:endParaRPr>
          </a:p>
          <a:p>
            <a:pPr marL="622300" indent="-350838">
              <a:buFont typeface="+mj-lt"/>
              <a:buAutoNum type="arabicPeriod"/>
            </a:pPr>
            <a:r>
              <a:rPr lang="en-AU" dirty="0" smtClean="0">
                <a:latin typeface="+mj-lt"/>
              </a:rPr>
              <a:t>How might the current techniques used by the Commission to forecast EDBs’ costs be improved, for use in a DPP framework, without relying on EDBs’ forecasts?</a:t>
            </a:r>
            <a:br>
              <a:rPr lang="en-AU" dirty="0" smtClean="0">
                <a:latin typeface="+mj-lt"/>
              </a:rPr>
            </a:br>
            <a:endParaRPr lang="en-AU" dirty="0" smtClean="0">
              <a:latin typeface="+mj-lt"/>
            </a:endParaRPr>
          </a:p>
          <a:p>
            <a:pPr marL="622300" indent="-350838">
              <a:buFont typeface="+mj-lt"/>
              <a:buAutoNum type="arabicPeriod"/>
            </a:pPr>
            <a:r>
              <a:rPr lang="en-AU" dirty="0" smtClean="0">
                <a:latin typeface="+mj-lt"/>
              </a:rPr>
              <a:t>Are there ways of utilising EDB AMP forecasts to set DPP allowances?</a:t>
            </a:r>
          </a:p>
          <a:p>
            <a:pPr>
              <a:buNone/>
            </a:pPr>
            <a:endParaRPr lang="en-AU" dirty="0" smtClean="0">
              <a:latin typeface="+mj-lt"/>
            </a:endParaRPr>
          </a:p>
          <a:p>
            <a:r>
              <a:rPr lang="en-AU" sz="1800" dirty="0" smtClean="0">
                <a:latin typeface="+mj-lt"/>
              </a:rPr>
              <a:t>We are investigating approaches that might be useful:</a:t>
            </a:r>
          </a:p>
          <a:p>
            <a:pPr lvl="1"/>
            <a:r>
              <a:rPr lang="en-AU" sz="1600" dirty="0" smtClean="0">
                <a:latin typeface="+mj-lt"/>
              </a:rPr>
              <a:t>For the next DPP reset; and</a:t>
            </a:r>
          </a:p>
          <a:p>
            <a:pPr lvl="1"/>
            <a:r>
              <a:rPr lang="en-AU" sz="1600" dirty="0" smtClean="0">
                <a:latin typeface="+mj-lt"/>
              </a:rPr>
              <a:t>Over the longer term</a:t>
            </a:r>
          </a:p>
          <a:p>
            <a:pPr lvl="1">
              <a:buNone/>
            </a:pPr>
            <a:endParaRPr lang="en-AU" dirty="0" smtClean="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Forecasting techniques that do not rely on EDB forecasts </a:t>
            </a:r>
            <a:endParaRPr lang="en-AU" dirty="0"/>
          </a:p>
        </p:txBody>
      </p:sp>
      <p:sp>
        <p:nvSpPr>
          <p:cNvPr id="13" name="Content Placeholder 2"/>
          <p:cNvSpPr>
            <a:spLocks noGrp="1"/>
          </p:cNvSpPr>
          <p:nvPr>
            <p:ph idx="1"/>
          </p:nvPr>
        </p:nvSpPr>
        <p:spPr>
          <a:xfrm>
            <a:off x="457200" y="1340768"/>
            <a:ext cx="5266928" cy="5040560"/>
          </a:xfrm>
        </p:spPr>
        <p:txBody>
          <a:bodyPr/>
          <a:lstStyle/>
          <a:p>
            <a:pPr marL="342900" indent="-342900">
              <a:buNone/>
            </a:pPr>
            <a:r>
              <a:rPr lang="en-GB" sz="1800" b="1" dirty="0" smtClean="0">
                <a:latin typeface="+mj-lt"/>
              </a:rPr>
              <a:t>Our approach</a:t>
            </a:r>
          </a:p>
          <a:p>
            <a:pPr marL="342900" indent="-342900">
              <a:buFont typeface="+mj-lt"/>
              <a:buAutoNum type="arabicPeriod"/>
            </a:pPr>
            <a:r>
              <a:rPr lang="en-GB" sz="1800" dirty="0" smtClean="0">
                <a:latin typeface="+mj-lt"/>
              </a:rPr>
              <a:t>Review Commission’s current econometric approach (to </a:t>
            </a:r>
            <a:r>
              <a:rPr lang="en-GB" sz="1800" dirty="0" err="1" smtClean="0">
                <a:latin typeface="+mj-lt"/>
              </a:rPr>
              <a:t>opex</a:t>
            </a:r>
            <a:r>
              <a:rPr lang="en-GB" sz="1800" dirty="0" smtClean="0">
                <a:latin typeface="+mj-lt"/>
              </a:rPr>
              <a:t>)</a:t>
            </a:r>
          </a:p>
          <a:p>
            <a:pPr marL="690562" lvl="1" indent="-342900"/>
            <a:r>
              <a:rPr lang="en-GB" sz="1600" dirty="0" smtClean="0">
                <a:latin typeface="+mj-lt"/>
              </a:rPr>
              <a:t>Testing of alternative modelling techniques (e.g. panel vs. </a:t>
            </a:r>
            <a:r>
              <a:rPr lang="en-GB" sz="1600" dirty="0" smtClean="0">
                <a:latin typeface="+mj-lt"/>
              </a:rPr>
              <a:t>cross-sectional)</a:t>
            </a:r>
            <a:endParaRPr lang="en-GB" sz="1600" dirty="0" smtClean="0">
              <a:latin typeface="+mj-lt"/>
            </a:endParaRPr>
          </a:p>
          <a:p>
            <a:pPr marL="690562" lvl="1" indent="-342900"/>
            <a:r>
              <a:rPr lang="en-GB" sz="1600" dirty="0" smtClean="0">
                <a:latin typeface="+mj-lt"/>
              </a:rPr>
              <a:t>Testing of alternative functional forms</a:t>
            </a:r>
          </a:p>
          <a:p>
            <a:pPr marL="342900" indent="-342900">
              <a:buFont typeface="+mj-lt"/>
              <a:buAutoNum type="arabicPeriod"/>
            </a:pPr>
            <a:r>
              <a:rPr lang="en-GB" sz="1800" dirty="0" smtClean="0">
                <a:latin typeface="+mj-lt"/>
              </a:rPr>
              <a:t>Seek input from EDBs on alternative </a:t>
            </a:r>
            <a:r>
              <a:rPr lang="en-GB" sz="1800" dirty="0" err="1" smtClean="0">
                <a:latin typeface="+mj-lt"/>
              </a:rPr>
              <a:t>opex</a:t>
            </a:r>
            <a:r>
              <a:rPr lang="en-GB" sz="1800" dirty="0" smtClean="0">
                <a:latin typeface="+mj-lt"/>
              </a:rPr>
              <a:t>/</a:t>
            </a:r>
            <a:r>
              <a:rPr lang="en-GB" sz="1800" dirty="0" err="1" smtClean="0">
                <a:latin typeface="+mj-lt"/>
              </a:rPr>
              <a:t>capex</a:t>
            </a:r>
            <a:r>
              <a:rPr lang="en-GB" sz="1800" dirty="0" smtClean="0">
                <a:latin typeface="+mj-lt"/>
              </a:rPr>
              <a:t> drivers </a:t>
            </a:r>
          </a:p>
          <a:p>
            <a:pPr marL="342900" indent="-342900">
              <a:buFont typeface="+mj-lt"/>
              <a:buAutoNum type="arabicPeriod"/>
            </a:pPr>
            <a:r>
              <a:rPr lang="en-GB" sz="1800" dirty="0" smtClean="0">
                <a:latin typeface="+mj-lt"/>
              </a:rPr>
              <a:t>Review Commission’s 2013 Initial Observations paper</a:t>
            </a:r>
          </a:p>
          <a:p>
            <a:pPr marL="342900" lvl="0" indent="-342900">
              <a:buFont typeface="+mj-lt"/>
              <a:buAutoNum type="arabicPeriod"/>
            </a:pPr>
            <a:r>
              <a:rPr lang="en-GB" sz="1800" dirty="0" smtClean="0">
                <a:solidFill>
                  <a:prstClr val="black"/>
                </a:solidFill>
                <a:latin typeface="Arial"/>
              </a:rPr>
              <a:t>Identify what drivers, if any, should be investigated further</a:t>
            </a:r>
          </a:p>
          <a:p>
            <a:pPr marL="342900" lvl="0" indent="-342900">
              <a:buFont typeface="+mj-lt"/>
              <a:buAutoNum type="arabicPeriod"/>
            </a:pPr>
            <a:r>
              <a:rPr lang="en-GB" sz="1800" dirty="0" smtClean="0">
                <a:solidFill>
                  <a:prstClr val="black"/>
                </a:solidFill>
                <a:latin typeface="Arial"/>
              </a:rPr>
              <a:t>Test new candidate models with new/additional drivers</a:t>
            </a:r>
          </a:p>
          <a:p>
            <a:pPr marL="342900" lvl="0" indent="-342900">
              <a:buNone/>
            </a:pPr>
            <a:endParaRPr lang="en-GB" sz="1800" dirty="0" smtClean="0">
              <a:solidFill>
                <a:prstClr val="black"/>
              </a:solidFill>
              <a:latin typeface="Arial"/>
            </a:endParaRPr>
          </a:p>
          <a:p>
            <a:endParaRPr lang="en-AU" dirty="0"/>
          </a:p>
        </p:txBody>
      </p:sp>
      <p:sp>
        <p:nvSpPr>
          <p:cNvPr id="15" name="TextBox 14"/>
          <p:cNvSpPr txBox="1"/>
          <p:nvPr/>
        </p:nvSpPr>
        <p:spPr>
          <a:xfrm>
            <a:off x="6156176" y="2996952"/>
            <a:ext cx="2664296" cy="864096"/>
          </a:xfrm>
          <a:prstGeom prst="rect">
            <a:avLst/>
          </a:prstGeom>
          <a:solidFill>
            <a:schemeClr val="tx2"/>
          </a:solidFill>
        </p:spPr>
        <p:txBody>
          <a:bodyPr wrap="square" rtlCol="0" anchor="ctr" anchorCtr="0">
            <a:noAutofit/>
          </a:bodyPr>
          <a:lstStyle/>
          <a:p>
            <a:r>
              <a:rPr lang="en-AU" dirty="0" smtClean="0">
                <a:solidFill>
                  <a:schemeClr val="bg2"/>
                </a:solidFill>
              </a:rPr>
              <a:t>Mostly complete</a:t>
            </a:r>
            <a:endParaRPr lang="en-AU" dirty="0">
              <a:solidFill>
                <a:schemeClr val="bg2"/>
              </a:solidFill>
            </a:endParaRPr>
          </a:p>
        </p:txBody>
      </p:sp>
      <p:sp>
        <p:nvSpPr>
          <p:cNvPr id="5" name="Right Brace 4"/>
          <p:cNvSpPr/>
          <p:nvPr/>
        </p:nvSpPr>
        <p:spPr bwMode="auto">
          <a:xfrm>
            <a:off x="5724128" y="1772816"/>
            <a:ext cx="288032" cy="3312368"/>
          </a:xfrm>
          <a:prstGeom prst="rightBrace">
            <a:avLst/>
          </a:prstGeom>
          <a:solidFill>
            <a:schemeClr val="bg1"/>
          </a:solidFill>
          <a:ln w="28575" cap="flat" cmpd="sng" algn="ctr">
            <a:solidFill>
              <a:srgbClr val="E83F35"/>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20000"/>
              </a:spcAft>
              <a:buClr>
                <a:schemeClr val="bg1"/>
              </a:buClr>
              <a:buSzTx/>
              <a:buFontTx/>
              <a:buNone/>
              <a:tabLst/>
            </a:pPr>
            <a:endParaRPr kumimoji="0" lang="en-AU" sz="1600" b="0" i="0" u="none" strike="noStrike" cap="none" normalizeH="0" baseline="0" smtClean="0">
              <a:ln>
                <a:noFill/>
              </a:ln>
              <a:solidFill>
                <a:schemeClr val="tx1"/>
              </a:solidFill>
              <a:effectLst/>
              <a:latin typeface="Arial" charset="0"/>
              <a:ea typeface="굴림" pitchFamily="50" charset="-127"/>
            </a:endParaRPr>
          </a:p>
        </p:txBody>
      </p:sp>
      <p:sp>
        <p:nvSpPr>
          <p:cNvPr id="6" name="TextBox 5"/>
          <p:cNvSpPr txBox="1"/>
          <p:nvPr/>
        </p:nvSpPr>
        <p:spPr>
          <a:xfrm>
            <a:off x="6156176" y="5229200"/>
            <a:ext cx="2664296" cy="864096"/>
          </a:xfrm>
          <a:prstGeom prst="rect">
            <a:avLst/>
          </a:prstGeom>
          <a:solidFill>
            <a:schemeClr val="tx2"/>
          </a:solidFill>
        </p:spPr>
        <p:txBody>
          <a:bodyPr wrap="square" rtlCol="0" anchor="ctr" anchorCtr="0">
            <a:noAutofit/>
          </a:bodyPr>
          <a:lstStyle/>
          <a:p>
            <a:r>
              <a:rPr lang="en-AU" dirty="0" smtClean="0">
                <a:solidFill>
                  <a:schemeClr val="bg2"/>
                </a:solidFill>
              </a:rPr>
              <a:t>Work has just </a:t>
            </a:r>
            <a:r>
              <a:rPr lang="en-AU" dirty="0" smtClean="0">
                <a:solidFill>
                  <a:schemeClr val="bg2"/>
                </a:solidFill>
              </a:rPr>
              <a:t>commenced</a:t>
            </a:r>
            <a:endParaRPr lang="en-AU" dirty="0">
              <a:solidFill>
                <a:schemeClr val="bg2"/>
              </a:solidFill>
            </a:endParaRPr>
          </a:p>
        </p:txBody>
      </p:sp>
      <p:sp>
        <p:nvSpPr>
          <p:cNvPr id="7" name="Right Brace 6"/>
          <p:cNvSpPr/>
          <p:nvPr/>
        </p:nvSpPr>
        <p:spPr bwMode="auto">
          <a:xfrm>
            <a:off x="5724128" y="5229200"/>
            <a:ext cx="288032" cy="864096"/>
          </a:xfrm>
          <a:prstGeom prst="rightBrace">
            <a:avLst/>
          </a:prstGeom>
          <a:solidFill>
            <a:schemeClr val="bg1"/>
          </a:solidFill>
          <a:ln w="28575" cap="flat" cmpd="sng" algn="ctr">
            <a:solidFill>
              <a:srgbClr val="E83F35"/>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20000"/>
              </a:spcAft>
              <a:buClr>
                <a:schemeClr val="bg1"/>
              </a:buClr>
              <a:buSzTx/>
              <a:buFontTx/>
              <a:buNone/>
              <a:tabLst/>
            </a:pPr>
            <a:endParaRPr kumimoji="0" lang="en-AU" sz="1600" b="0" i="0" u="none" strike="noStrike" cap="none" normalizeH="0" baseline="0" smtClean="0">
              <a:ln>
                <a:noFill/>
              </a:ln>
              <a:solidFill>
                <a:schemeClr val="tx1"/>
              </a:solidFill>
              <a:effectLst/>
              <a:latin typeface="Arial" charset="0"/>
              <a:ea typeface="굴림" pitchFamily="50" charset="-127"/>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findings so far and next steps</a:t>
            </a:r>
            <a:endParaRPr lang="en-AU" dirty="0"/>
          </a:p>
        </p:txBody>
      </p:sp>
      <p:sp>
        <p:nvSpPr>
          <p:cNvPr id="13" name="Content Placeholder 2"/>
          <p:cNvSpPr>
            <a:spLocks noGrp="1"/>
          </p:cNvSpPr>
          <p:nvPr>
            <p:ph idx="1"/>
          </p:nvPr>
        </p:nvSpPr>
        <p:spPr>
          <a:xfrm>
            <a:off x="457200" y="908720"/>
            <a:ext cx="4186808" cy="5040560"/>
          </a:xfrm>
        </p:spPr>
        <p:txBody>
          <a:bodyPr/>
          <a:lstStyle/>
          <a:p>
            <a:pPr marL="342900" indent="-342900">
              <a:buNone/>
            </a:pPr>
            <a:r>
              <a:rPr lang="en-GB" sz="1400" b="1" dirty="0" smtClean="0">
                <a:latin typeface="+mj-lt"/>
              </a:rPr>
              <a:t>Initial findings</a:t>
            </a:r>
          </a:p>
          <a:p>
            <a:pPr marL="342900" indent="-342900"/>
            <a:r>
              <a:rPr lang="en-GB" sz="1400" dirty="0" smtClean="0">
                <a:latin typeface="+mj-lt"/>
              </a:rPr>
              <a:t>The Commission’s </a:t>
            </a:r>
            <a:r>
              <a:rPr lang="en-GB" sz="1400" dirty="0" err="1" smtClean="0">
                <a:latin typeface="+mj-lt"/>
              </a:rPr>
              <a:t>opex</a:t>
            </a:r>
            <a:r>
              <a:rPr lang="en-GB" sz="1400" dirty="0" smtClean="0">
                <a:latin typeface="+mj-lt"/>
              </a:rPr>
              <a:t> model performs fairly well</a:t>
            </a:r>
          </a:p>
          <a:p>
            <a:pPr marL="342900" indent="-342900"/>
            <a:r>
              <a:rPr lang="en-GB" sz="1400" dirty="0" smtClean="0">
                <a:latin typeface="+mj-lt"/>
              </a:rPr>
              <a:t>Scale (line length &amp; ICPs) seems to be the most important driver of </a:t>
            </a:r>
            <a:r>
              <a:rPr lang="en-GB" sz="1400" dirty="0" err="1" smtClean="0">
                <a:latin typeface="+mj-lt"/>
              </a:rPr>
              <a:t>opex</a:t>
            </a:r>
            <a:r>
              <a:rPr lang="en-GB" sz="1400" dirty="0" smtClean="0">
                <a:latin typeface="+mj-lt"/>
              </a:rPr>
              <a:t> (explains ~ 90% of the variation in the data</a:t>
            </a:r>
            <a:r>
              <a:rPr lang="en-GB" sz="1400" dirty="0" smtClean="0">
                <a:latin typeface="+mj-lt"/>
              </a:rPr>
              <a:t>)</a:t>
            </a:r>
          </a:p>
          <a:p>
            <a:pPr marL="342900" indent="-342900"/>
            <a:r>
              <a:rPr lang="en-GB" sz="1400" dirty="0" smtClean="0">
                <a:latin typeface="+mj-lt"/>
              </a:rPr>
              <a:t>Estimated elasticities differ for small and large networks</a:t>
            </a:r>
          </a:p>
          <a:p>
            <a:pPr marL="342900" indent="-342900"/>
            <a:r>
              <a:rPr lang="en-GB" sz="1400" dirty="0" smtClean="0">
                <a:latin typeface="+mj-lt"/>
              </a:rPr>
              <a:t>Modelling </a:t>
            </a:r>
            <a:r>
              <a:rPr lang="en-GB" sz="1400" dirty="0" smtClean="0">
                <a:latin typeface="+mj-lt"/>
              </a:rPr>
              <a:t>the time dimension (even with a few additional years of data) will not change the Commission’s results materially</a:t>
            </a:r>
          </a:p>
          <a:p>
            <a:pPr marL="342900" lvl="0" indent="-342900">
              <a:buNone/>
            </a:pPr>
            <a:endParaRPr lang="en-GB" sz="1400" dirty="0" smtClean="0">
              <a:solidFill>
                <a:prstClr val="black"/>
              </a:solidFill>
              <a:latin typeface="Arial"/>
            </a:endParaRPr>
          </a:p>
          <a:p>
            <a:endParaRPr lang="en-AU" sz="1200" dirty="0"/>
          </a:p>
        </p:txBody>
      </p:sp>
      <p:pic>
        <p:nvPicPr>
          <p:cNvPr id="5" name="Picture 3"/>
          <p:cNvPicPr>
            <a:picLocks noChangeAspect="1" noChangeArrowheads="1"/>
          </p:cNvPicPr>
          <p:nvPr/>
        </p:nvPicPr>
        <p:blipFill>
          <a:blip r:embed="rId3" cstate="print"/>
          <a:srcRect/>
          <a:stretch>
            <a:fillRect/>
          </a:stretch>
        </p:blipFill>
        <p:spPr bwMode="auto">
          <a:xfrm>
            <a:off x="4860032" y="764704"/>
            <a:ext cx="4176464" cy="3063625"/>
          </a:xfrm>
          <a:prstGeom prst="rect">
            <a:avLst/>
          </a:prstGeom>
          <a:noFill/>
          <a:ln w="9525">
            <a:solidFill>
              <a:schemeClr val="tx2"/>
            </a:solidFill>
            <a:miter lim="800000"/>
            <a:headEnd/>
            <a:tailEnd/>
          </a:ln>
        </p:spPr>
      </p:pic>
      <p:sp>
        <p:nvSpPr>
          <p:cNvPr id="6" name="Content Placeholder 2"/>
          <p:cNvSpPr txBox="1">
            <a:spLocks/>
          </p:cNvSpPr>
          <p:nvPr/>
        </p:nvSpPr>
        <p:spPr bwMode="auto">
          <a:xfrm>
            <a:off x="457200" y="3861048"/>
            <a:ext cx="4474840" cy="50405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20000"/>
              </a:spcAft>
              <a:buClr>
                <a:srgbClr val="E83F35"/>
              </a:buClr>
              <a:buSzTx/>
              <a:buFont typeface="Arial" charset="0"/>
              <a:buNone/>
              <a:tabLst/>
              <a:defRPr/>
            </a:pPr>
            <a:r>
              <a:rPr kumimoji="0" lang="en-GB" b="1" i="0" u="none" strike="noStrike" kern="0" cap="none" spc="0" normalizeH="0" baseline="0" noProof="0" dirty="0" smtClean="0">
                <a:ln>
                  <a:noFill/>
                </a:ln>
                <a:solidFill>
                  <a:schemeClr val="tx1"/>
                </a:solidFill>
                <a:effectLst/>
                <a:uLnTx/>
                <a:uFillTx/>
                <a:latin typeface="+mj-lt"/>
                <a:ea typeface="+mn-ea"/>
                <a:cs typeface="+mn-cs"/>
              </a:rPr>
              <a:t>Improvements</a:t>
            </a:r>
            <a:r>
              <a:rPr kumimoji="0" lang="en-GB" b="1" i="0" u="none" strike="noStrike" kern="0" cap="none" spc="0" normalizeH="0" noProof="0" dirty="0" smtClean="0">
                <a:ln>
                  <a:noFill/>
                </a:ln>
                <a:solidFill>
                  <a:schemeClr val="tx1"/>
                </a:solidFill>
                <a:effectLst/>
                <a:uLnTx/>
                <a:uFillTx/>
                <a:latin typeface="+mj-lt"/>
                <a:ea typeface="+mn-ea"/>
                <a:cs typeface="+mn-cs"/>
              </a:rPr>
              <a:t> may be p</a:t>
            </a:r>
            <a:r>
              <a:rPr kumimoji="0" lang="en-GB" b="1" i="0" u="none" strike="noStrike" kern="0" cap="none" spc="0" normalizeH="0" baseline="0" noProof="0" dirty="0" smtClean="0">
                <a:ln>
                  <a:noFill/>
                </a:ln>
                <a:solidFill>
                  <a:schemeClr val="tx1"/>
                </a:solidFill>
                <a:effectLst/>
                <a:uLnTx/>
                <a:uFillTx/>
                <a:latin typeface="+mj-lt"/>
                <a:ea typeface="+mn-ea"/>
                <a:cs typeface="+mn-cs"/>
              </a:rPr>
              <a:t>ossible</a:t>
            </a:r>
          </a:p>
          <a:p>
            <a:pPr marL="342900" marR="0" lvl="0" indent="-342900" algn="l" defTabSz="914400" rtl="0" eaLnBrk="1" fontAlgn="base" latinLnBrk="0" hangingPunct="1">
              <a:lnSpc>
                <a:spcPct val="100000"/>
              </a:lnSpc>
              <a:spcBef>
                <a:spcPct val="20000"/>
              </a:spcBef>
              <a:spcAft>
                <a:spcPct val="20000"/>
              </a:spcAft>
              <a:buClr>
                <a:srgbClr val="E83F35"/>
              </a:buClr>
              <a:buSzTx/>
              <a:buFont typeface="Arial" charset="0"/>
              <a:buChar char="●"/>
              <a:tabLst/>
              <a:defRPr/>
            </a:pPr>
            <a:r>
              <a:rPr kumimoji="0" lang="en-GB" b="0" i="0" u="none" strike="noStrike" kern="0" cap="none" spc="0" normalizeH="0" baseline="0" noProof="0" dirty="0" smtClean="0">
                <a:ln>
                  <a:noFill/>
                </a:ln>
                <a:solidFill>
                  <a:schemeClr val="tx1"/>
                </a:solidFill>
                <a:effectLst/>
                <a:uLnTx/>
                <a:uFillTx/>
                <a:latin typeface="+mj-lt"/>
                <a:ea typeface="+mn-ea"/>
                <a:cs typeface="+mn-cs"/>
              </a:rPr>
              <a:t>EDBs have told us that the following additional drivers could be important:</a:t>
            </a:r>
          </a:p>
          <a:p>
            <a:pPr marL="690562" marR="0" lvl="1" indent="-342900" algn="l" defTabSz="914400" rtl="0" eaLnBrk="1" fontAlgn="base" latinLnBrk="0" hangingPunct="1">
              <a:lnSpc>
                <a:spcPct val="100000"/>
              </a:lnSpc>
              <a:spcBef>
                <a:spcPct val="20000"/>
              </a:spcBef>
              <a:spcAft>
                <a:spcPct val="20000"/>
              </a:spcAft>
              <a:buClr>
                <a:srgbClr val="E83F35"/>
              </a:buClr>
              <a:buSzTx/>
              <a:buFont typeface="Arial" charset="0"/>
              <a:buChar char="□"/>
              <a:tabLst/>
              <a:defRPr/>
            </a:pPr>
            <a:r>
              <a:rPr kumimoji="0" lang="en-GB" sz="1400" b="0" i="0" u="none" strike="noStrike" kern="0" cap="none" spc="0" normalizeH="0" baseline="0" noProof="0" dirty="0" smtClean="0">
                <a:ln>
                  <a:noFill/>
                </a:ln>
                <a:solidFill>
                  <a:prstClr val="black"/>
                </a:solidFill>
                <a:effectLst/>
                <a:uLnTx/>
                <a:uFillTx/>
                <a:latin typeface="+mj-lt"/>
              </a:rPr>
              <a:t>Asset age/remaining expected life</a:t>
            </a:r>
          </a:p>
          <a:p>
            <a:pPr marL="690562" marR="0" lvl="1" indent="-342900" algn="l" defTabSz="914400" rtl="0" eaLnBrk="1" fontAlgn="base" latinLnBrk="0" hangingPunct="1">
              <a:lnSpc>
                <a:spcPct val="100000"/>
              </a:lnSpc>
              <a:spcBef>
                <a:spcPct val="20000"/>
              </a:spcBef>
              <a:spcAft>
                <a:spcPct val="20000"/>
              </a:spcAft>
              <a:buClr>
                <a:srgbClr val="E83F35"/>
              </a:buClr>
              <a:buSzTx/>
              <a:buFont typeface="Arial" charset="0"/>
              <a:buChar char="□"/>
              <a:tabLst/>
              <a:defRPr/>
            </a:pPr>
            <a:r>
              <a:rPr lang="en-GB" sz="1400" kern="0" dirty="0" smtClean="0">
                <a:solidFill>
                  <a:prstClr val="black"/>
                </a:solidFill>
                <a:latin typeface="+mj-lt"/>
              </a:rPr>
              <a:t>Network characteristics (e.g. rural vs. urban, underground vs. overhead)</a:t>
            </a:r>
          </a:p>
          <a:p>
            <a:pPr marL="342900" indent="-342900">
              <a:buClr>
                <a:srgbClr val="E83F35"/>
              </a:buClr>
              <a:buFont typeface="Arial" charset="0"/>
              <a:buChar char="●"/>
              <a:defRPr/>
            </a:pPr>
            <a:r>
              <a:rPr lang="en-GB" kern="0" dirty="0" smtClean="0">
                <a:latin typeface="+mj-lt"/>
                <a:ea typeface="+mn-ea"/>
              </a:rPr>
              <a:t>How are major anticipated ‘step changes’ in expenditure to be taken account of? </a:t>
            </a:r>
          </a:p>
          <a:p>
            <a:pPr marL="342900" marR="0" lvl="0" indent="-342900" algn="l" defTabSz="914400" rtl="0" eaLnBrk="1" fontAlgn="base" latinLnBrk="0" hangingPunct="1">
              <a:lnSpc>
                <a:spcPct val="100000"/>
              </a:lnSpc>
              <a:spcBef>
                <a:spcPct val="20000"/>
              </a:spcBef>
              <a:spcAft>
                <a:spcPct val="20000"/>
              </a:spcAft>
              <a:buClr>
                <a:srgbClr val="E83F35"/>
              </a:buClr>
              <a:buSzTx/>
              <a:buFont typeface="Arial" charset="0"/>
              <a:buNone/>
              <a:tabLst/>
              <a:defRPr/>
            </a:pPr>
            <a:endParaRPr kumimoji="0" lang="en-GB" b="0" i="0" u="none" strike="noStrike" kern="0" cap="none" spc="0" normalizeH="0" baseline="0" noProof="0" dirty="0" smtClean="0">
              <a:ln>
                <a:noFill/>
              </a:ln>
              <a:solidFill>
                <a:prstClr val="black"/>
              </a:solidFill>
              <a:effectLst/>
              <a:uLnTx/>
              <a:uFillTx/>
              <a:latin typeface="Arial"/>
              <a:ea typeface="+mn-ea"/>
              <a:cs typeface="+mn-cs"/>
            </a:endParaRPr>
          </a:p>
          <a:p>
            <a:pPr marL="274638" marR="0" lvl="0" indent="-274638" algn="l" defTabSz="914400" rtl="0" eaLnBrk="1" fontAlgn="base" latinLnBrk="0" hangingPunct="1">
              <a:lnSpc>
                <a:spcPct val="100000"/>
              </a:lnSpc>
              <a:spcBef>
                <a:spcPct val="20000"/>
              </a:spcBef>
              <a:spcAft>
                <a:spcPct val="20000"/>
              </a:spcAft>
              <a:buClr>
                <a:srgbClr val="E83F35"/>
              </a:buClr>
              <a:buSzTx/>
              <a:buFont typeface="Arial" charset="0"/>
              <a:buChar char="●"/>
              <a:tabLst/>
              <a:defRPr/>
            </a:pPr>
            <a:endParaRPr kumimoji="0" lang="en-AU" sz="1400" b="0" i="0" u="none" strike="noStrike" kern="0" cap="none" spc="0" normalizeH="0" baseline="0" noProof="0" dirty="0">
              <a:ln>
                <a:noFill/>
              </a:ln>
              <a:solidFill>
                <a:schemeClr val="tx1"/>
              </a:solidFill>
              <a:effectLst/>
              <a:uLnTx/>
              <a:uFillTx/>
              <a:latin typeface="+mn-lt"/>
              <a:ea typeface="+mn-ea"/>
              <a:cs typeface="+mn-cs"/>
            </a:endParaRPr>
          </a:p>
        </p:txBody>
      </p:sp>
      <p:sp>
        <p:nvSpPr>
          <p:cNvPr id="7" name="Rectangle 6"/>
          <p:cNvSpPr/>
          <p:nvPr/>
        </p:nvSpPr>
        <p:spPr bwMode="auto">
          <a:xfrm>
            <a:off x="4860032" y="3933056"/>
            <a:ext cx="4176464" cy="2376264"/>
          </a:xfrm>
          <a:prstGeom prst="rect">
            <a:avLst/>
          </a:prstGeom>
          <a:solidFill>
            <a:srgbClr val="E83F35"/>
          </a:solidFill>
          <a:ln w="9525" cap="flat" cmpd="sng" algn="ctr">
            <a:solidFill>
              <a:srgbClr val="E83F35"/>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20000"/>
              </a:spcAft>
              <a:buClr>
                <a:schemeClr val="bg1"/>
              </a:buClr>
              <a:buSzTx/>
              <a:buFontTx/>
              <a:buNone/>
              <a:tabLst/>
            </a:pPr>
            <a:r>
              <a:rPr kumimoji="0" lang="en-AU" b="1" i="0" u="none" strike="noStrike" cap="none" normalizeH="0" baseline="0" dirty="0" smtClean="0">
                <a:ln>
                  <a:noFill/>
                </a:ln>
                <a:solidFill>
                  <a:schemeClr val="bg1"/>
                </a:solidFill>
                <a:effectLst/>
                <a:latin typeface="Arial" charset="0"/>
                <a:ea typeface="굴림" pitchFamily="50" charset="-127"/>
              </a:rPr>
              <a:t>Next</a:t>
            </a:r>
            <a:r>
              <a:rPr kumimoji="0" lang="en-AU" b="1" i="0" u="none" strike="noStrike" cap="none" normalizeH="0" dirty="0" smtClean="0">
                <a:ln>
                  <a:noFill/>
                </a:ln>
                <a:solidFill>
                  <a:schemeClr val="bg1"/>
                </a:solidFill>
                <a:effectLst/>
                <a:latin typeface="Arial" charset="0"/>
                <a:ea typeface="굴림" pitchFamily="50" charset="-127"/>
              </a:rPr>
              <a:t> steps</a:t>
            </a:r>
            <a:r>
              <a:rPr kumimoji="0" lang="en-AU" b="0" i="0" u="none" strike="noStrike" cap="none" normalizeH="0" dirty="0" smtClean="0">
                <a:ln>
                  <a:noFill/>
                </a:ln>
                <a:solidFill>
                  <a:schemeClr val="bg1"/>
                </a:solidFill>
                <a:effectLst/>
                <a:latin typeface="Arial" charset="0"/>
                <a:ea typeface="굴림" pitchFamily="50" charset="-127"/>
              </a:rPr>
              <a:t>:</a:t>
            </a:r>
          </a:p>
          <a:p>
            <a:pPr marL="180975" marR="0" indent="-180975" algn="l" defTabSz="914400" rtl="0" eaLnBrk="1" fontAlgn="base" latinLnBrk="0" hangingPunct="1">
              <a:lnSpc>
                <a:spcPct val="100000"/>
              </a:lnSpc>
              <a:spcBef>
                <a:spcPct val="20000"/>
              </a:spcBef>
              <a:spcAft>
                <a:spcPct val="20000"/>
              </a:spcAft>
              <a:buClr>
                <a:schemeClr val="bg1"/>
              </a:buClr>
              <a:buSzTx/>
              <a:buFont typeface="Arial" pitchFamily="34" charset="0"/>
              <a:buChar char="•"/>
              <a:tabLst/>
            </a:pPr>
            <a:r>
              <a:rPr lang="en-AU" dirty="0" smtClean="0">
                <a:solidFill>
                  <a:schemeClr val="bg1"/>
                </a:solidFill>
              </a:rPr>
              <a:t>Check robustness of data available</a:t>
            </a:r>
          </a:p>
          <a:p>
            <a:pPr marL="180975" marR="0" indent="-180975" algn="l" defTabSz="914400" rtl="0" eaLnBrk="1" fontAlgn="base" latinLnBrk="0" hangingPunct="1">
              <a:lnSpc>
                <a:spcPct val="100000"/>
              </a:lnSpc>
              <a:spcBef>
                <a:spcPct val="20000"/>
              </a:spcBef>
              <a:spcAft>
                <a:spcPct val="20000"/>
              </a:spcAft>
              <a:buClr>
                <a:schemeClr val="bg1"/>
              </a:buClr>
              <a:buSzTx/>
              <a:buFont typeface="Arial" pitchFamily="34" charset="0"/>
              <a:buChar char="•"/>
              <a:tabLst/>
            </a:pPr>
            <a:r>
              <a:rPr lang="en-AU" dirty="0" smtClean="0">
                <a:solidFill>
                  <a:schemeClr val="bg1"/>
                </a:solidFill>
              </a:rPr>
              <a:t>Test </a:t>
            </a:r>
            <a:r>
              <a:rPr kumimoji="0" lang="en-AU" b="0" i="0" u="none" strike="noStrike" cap="none" normalizeH="0" dirty="0" smtClean="0">
                <a:ln>
                  <a:noFill/>
                </a:ln>
                <a:solidFill>
                  <a:schemeClr val="bg1"/>
                </a:solidFill>
                <a:effectLst/>
                <a:latin typeface="Arial" charset="0"/>
                <a:ea typeface="굴림" pitchFamily="50" charset="-127"/>
              </a:rPr>
              <a:t>alternative </a:t>
            </a:r>
            <a:r>
              <a:rPr kumimoji="0" lang="en-AU" b="0" i="0" u="none" strike="noStrike" cap="none" normalizeH="0" dirty="0" err="1" smtClean="0">
                <a:ln>
                  <a:noFill/>
                </a:ln>
                <a:solidFill>
                  <a:schemeClr val="bg1"/>
                </a:solidFill>
                <a:effectLst/>
                <a:latin typeface="Arial" charset="0"/>
                <a:ea typeface="굴림" pitchFamily="50" charset="-127"/>
              </a:rPr>
              <a:t>opex</a:t>
            </a:r>
            <a:r>
              <a:rPr kumimoji="0" lang="en-AU" b="0" i="0" u="none" strike="noStrike" cap="none" normalizeH="0" dirty="0" smtClean="0">
                <a:ln>
                  <a:noFill/>
                </a:ln>
                <a:solidFill>
                  <a:schemeClr val="bg1"/>
                </a:solidFill>
                <a:effectLst/>
                <a:latin typeface="Arial" charset="0"/>
                <a:ea typeface="굴림" pitchFamily="50" charset="-127"/>
              </a:rPr>
              <a:t> models with additional drivers / EDB </a:t>
            </a:r>
            <a:r>
              <a:rPr kumimoji="0" lang="en-AU" b="0" i="0" u="none" strike="noStrike" cap="none" normalizeH="0" dirty="0" smtClean="0">
                <a:ln>
                  <a:noFill/>
                </a:ln>
                <a:solidFill>
                  <a:schemeClr val="bg1"/>
                </a:solidFill>
                <a:effectLst/>
                <a:latin typeface="Arial" charset="0"/>
                <a:ea typeface="굴림" pitchFamily="50" charset="-127"/>
              </a:rPr>
              <a:t>subsamples</a:t>
            </a:r>
          </a:p>
          <a:p>
            <a:pPr marL="180975" marR="0" indent="-180975" algn="l" defTabSz="914400" rtl="0" eaLnBrk="1" fontAlgn="base" latinLnBrk="0" hangingPunct="1">
              <a:lnSpc>
                <a:spcPct val="100000"/>
              </a:lnSpc>
              <a:spcBef>
                <a:spcPct val="20000"/>
              </a:spcBef>
              <a:spcAft>
                <a:spcPct val="20000"/>
              </a:spcAft>
              <a:buClr>
                <a:schemeClr val="bg1"/>
              </a:buClr>
              <a:buSzTx/>
              <a:buFont typeface="Arial" pitchFamily="34" charset="0"/>
              <a:buChar char="•"/>
              <a:tabLst/>
            </a:pPr>
            <a:r>
              <a:rPr lang="en-AU" baseline="0" dirty="0" smtClean="0">
                <a:solidFill>
                  <a:schemeClr val="bg1"/>
                </a:solidFill>
              </a:rPr>
              <a:t>Investigate</a:t>
            </a:r>
            <a:r>
              <a:rPr lang="en-AU" dirty="0" smtClean="0">
                <a:solidFill>
                  <a:schemeClr val="bg1"/>
                </a:solidFill>
              </a:rPr>
              <a:t> </a:t>
            </a:r>
            <a:r>
              <a:rPr lang="en-AU" dirty="0" smtClean="0">
                <a:solidFill>
                  <a:schemeClr val="bg1"/>
                </a:solidFill>
              </a:rPr>
              <a:t>if a similar model may be built to forecast </a:t>
            </a:r>
            <a:r>
              <a:rPr lang="en-AU" dirty="0" err="1" smtClean="0">
                <a:solidFill>
                  <a:schemeClr val="bg1"/>
                </a:solidFill>
              </a:rPr>
              <a:t>capex</a:t>
            </a:r>
            <a:endParaRPr kumimoji="0" lang="en-AU" b="0" i="0" u="none" strike="noStrike" cap="none" normalizeH="0" baseline="0" dirty="0" smtClean="0">
              <a:ln>
                <a:noFill/>
              </a:ln>
              <a:solidFill>
                <a:schemeClr val="bg1"/>
              </a:solidFill>
              <a:effectLst/>
              <a:latin typeface="Arial" charset="0"/>
              <a:ea typeface="굴림" pitchFamily="50" charset="-127"/>
            </a:endParaRPr>
          </a:p>
        </p:txBody>
      </p:sp>
      <p:sp>
        <p:nvSpPr>
          <p:cNvPr id="8" name="Rectangle 7"/>
          <p:cNvSpPr/>
          <p:nvPr/>
        </p:nvSpPr>
        <p:spPr bwMode="auto">
          <a:xfrm>
            <a:off x="5652120" y="836712"/>
            <a:ext cx="2664296" cy="432048"/>
          </a:xfrm>
          <a:prstGeom prst="rect">
            <a:avLst/>
          </a:prstGeom>
          <a:solidFill>
            <a:srgbClr val="E83F35"/>
          </a:solidFill>
          <a:ln w="9525" cap="flat" cmpd="sng" algn="ctr">
            <a:solidFill>
              <a:srgbClr val="E83F35"/>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20000"/>
              </a:spcAft>
              <a:buClr>
                <a:schemeClr val="bg1"/>
              </a:buClr>
              <a:buSzTx/>
              <a:buFontTx/>
              <a:buNone/>
              <a:tabLst/>
            </a:pPr>
            <a:r>
              <a:rPr kumimoji="0" lang="en-AU" sz="1300" b="0" i="0" u="none" strike="noStrike" cap="none" normalizeH="0" baseline="0" dirty="0" smtClean="0">
                <a:ln>
                  <a:noFill/>
                </a:ln>
                <a:solidFill>
                  <a:schemeClr val="bg1"/>
                </a:solidFill>
                <a:effectLst/>
                <a:latin typeface="Arial" charset="0"/>
                <a:ea typeface="굴림" pitchFamily="50" charset="-127"/>
              </a:rPr>
              <a:t>Customer connections</a:t>
            </a:r>
            <a:r>
              <a:rPr kumimoji="0" lang="en-AU" sz="1300" b="0" i="0" u="none" strike="noStrike" cap="none" normalizeH="0" dirty="0" smtClean="0">
                <a:ln>
                  <a:noFill/>
                </a:ln>
                <a:solidFill>
                  <a:schemeClr val="bg1"/>
                </a:solidFill>
                <a:effectLst/>
                <a:latin typeface="Arial" charset="0"/>
                <a:ea typeface="굴림" pitchFamily="50" charset="-127"/>
              </a:rPr>
              <a:t> vs. indirect </a:t>
            </a:r>
            <a:r>
              <a:rPr kumimoji="0" lang="en-AU" sz="1300" b="0" i="0" u="none" strike="noStrike" cap="none" normalizeH="0" dirty="0" err="1" smtClean="0">
                <a:ln>
                  <a:noFill/>
                </a:ln>
                <a:solidFill>
                  <a:schemeClr val="bg1"/>
                </a:solidFill>
                <a:effectLst/>
                <a:latin typeface="Arial" charset="0"/>
                <a:ea typeface="굴림" pitchFamily="50" charset="-127"/>
              </a:rPr>
              <a:t>opex</a:t>
            </a:r>
            <a:endParaRPr kumimoji="0" lang="en-AU" sz="1300" b="0" i="0" u="none" strike="noStrike" cap="none" normalizeH="0" baseline="0" dirty="0" smtClean="0">
              <a:ln>
                <a:noFill/>
              </a:ln>
              <a:solidFill>
                <a:schemeClr val="bg1"/>
              </a:solidFill>
              <a:effectLst/>
              <a:latin typeface="Arial" charset="0"/>
              <a:ea typeface="굴림" pitchFamily="50" charset="-127"/>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366936"/>
            <a:ext cx="8305800" cy="685800"/>
          </a:xfrm>
        </p:spPr>
        <p:txBody>
          <a:bodyPr/>
          <a:lstStyle/>
          <a:p>
            <a:r>
              <a:rPr lang="en-GB" dirty="0" smtClean="0"/>
              <a:t>Options for making greater use of EDB forecasts</a:t>
            </a:r>
            <a:endParaRPr lang="en-GB" dirty="0"/>
          </a:p>
        </p:txBody>
      </p:sp>
      <p:sp>
        <p:nvSpPr>
          <p:cNvPr id="67624" name="Text Box 40"/>
          <p:cNvSpPr txBox="1">
            <a:spLocks noChangeArrowheads="1"/>
          </p:cNvSpPr>
          <p:nvPr/>
        </p:nvSpPr>
        <p:spPr bwMode="auto">
          <a:xfrm>
            <a:off x="468064" y="1061492"/>
            <a:ext cx="8280400" cy="495300"/>
          </a:xfrm>
          <a:prstGeom prst="rect">
            <a:avLst/>
          </a:prstGeom>
          <a:solidFill>
            <a:srgbClr val="E83F35"/>
          </a:solidFill>
          <a:ln w="9525">
            <a:solidFill>
              <a:srgbClr val="E83F35"/>
            </a:solidFill>
            <a:miter lim="800000"/>
            <a:headEnd/>
            <a:tailEnd/>
          </a:ln>
          <a:effectLst/>
        </p:spPr>
        <p:txBody>
          <a:bodyPr anchor="ctr"/>
          <a:lstStyle/>
          <a:p>
            <a:pPr eaLnBrk="0" hangingPunct="0">
              <a:spcBef>
                <a:spcPct val="50000"/>
              </a:spcBef>
              <a:spcAft>
                <a:spcPct val="0"/>
              </a:spcAft>
              <a:buClrTx/>
            </a:pPr>
            <a:r>
              <a:rPr lang="en-GB" dirty="0" smtClean="0">
                <a:solidFill>
                  <a:schemeClr val="bg1"/>
                </a:solidFill>
              </a:rPr>
              <a:t>Options constrained by high-level DPP framework</a:t>
            </a:r>
            <a:endParaRPr lang="en-GB" dirty="0">
              <a:solidFill>
                <a:schemeClr val="bg1"/>
              </a:solidFill>
            </a:endParaRPr>
          </a:p>
        </p:txBody>
      </p:sp>
      <p:sp>
        <p:nvSpPr>
          <p:cNvPr id="67625" name="Rectangle 41"/>
          <p:cNvSpPr>
            <a:spLocks noChangeArrowheads="1"/>
          </p:cNvSpPr>
          <p:nvPr/>
        </p:nvSpPr>
        <p:spPr bwMode="auto">
          <a:xfrm>
            <a:off x="467544" y="1484784"/>
            <a:ext cx="8280400" cy="4752528"/>
          </a:xfrm>
          <a:prstGeom prst="rect">
            <a:avLst/>
          </a:prstGeom>
          <a:noFill/>
          <a:ln w="9525">
            <a:solidFill>
              <a:srgbClr val="E83F35"/>
            </a:solidFill>
            <a:miter lim="800000"/>
            <a:headEnd/>
            <a:tailEnd/>
          </a:ln>
          <a:effectLst/>
        </p:spPr>
        <p:txBody>
          <a:bodyPr/>
          <a:lstStyle/>
          <a:p>
            <a:pPr marL="342900" indent="-342900">
              <a:buClr>
                <a:srgbClr val="E83F35"/>
              </a:buClr>
              <a:buFont typeface="+mj-lt"/>
              <a:buAutoNum type="arabicPeriod"/>
            </a:pPr>
            <a:endParaRPr lang="en-GB" sz="800" dirty="0" smtClean="0"/>
          </a:p>
          <a:p>
            <a:pPr marL="342900" indent="-342900">
              <a:buClr>
                <a:srgbClr val="E83F35"/>
              </a:buClr>
              <a:buFont typeface="+mj-lt"/>
              <a:buAutoNum type="arabicPeriod"/>
            </a:pPr>
            <a:r>
              <a:rPr lang="en-GB" sz="1400" dirty="0" smtClean="0"/>
              <a:t>Detailed evaluation of forecasts – conventionally used in Great Britain and Australia </a:t>
            </a:r>
          </a:p>
          <a:p>
            <a:pPr marL="800100" lvl="1" indent="-342900">
              <a:buClr>
                <a:srgbClr val="E83F35"/>
              </a:buClr>
              <a:buFont typeface="Arial" pitchFamily="34" charset="0"/>
              <a:buChar char="•"/>
            </a:pPr>
            <a:r>
              <a:rPr lang="en-GB" sz="1400" dirty="0" smtClean="0"/>
              <a:t>Detailed evaluation of </a:t>
            </a:r>
            <a:r>
              <a:rPr lang="en-GB" sz="1400" i="1" dirty="0" smtClean="0"/>
              <a:t>entire forecast</a:t>
            </a:r>
            <a:r>
              <a:rPr lang="en-GB" sz="1400" dirty="0" smtClean="0"/>
              <a:t> not feasible under DPP</a:t>
            </a:r>
          </a:p>
          <a:p>
            <a:pPr marL="800100" lvl="1" indent="-342900">
              <a:buClr>
                <a:srgbClr val="E83F35"/>
              </a:buClr>
              <a:buFont typeface="Arial" pitchFamily="34" charset="0"/>
              <a:buChar char="•"/>
            </a:pPr>
            <a:r>
              <a:rPr lang="en-GB" sz="1400" dirty="0" smtClean="0"/>
              <a:t>But could have regard to EDB forecasts </a:t>
            </a:r>
            <a:r>
              <a:rPr lang="en-GB" sz="1400" dirty="0" err="1" smtClean="0"/>
              <a:t>wrt</a:t>
            </a:r>
            <a:r>
              <a:rPr lang="en-GB" sz="1400" dirty="0" smtClean="0"/>
              <a:t> discrete ‘step changes’ if well-justified</a:t>
            </a:r>
          </a:p>
          <a:p>
            <a:pPr marL="342900" indent="-342900">
              <a:buClr>
                <a:srgbClr val="E83F35"/>
              </a:buClr>
              <a:buFont typeface="+mj-lt"/>
              <a:buAutoNum type="arabicPeriod"/>
            </a:pPr>
            <a:endParaRPr lang="en-GB" sz="800" dirty="0" smtClean="0"/>
          </a:p>
          <a:p>
            <a:pPr marL="342900" indent="-342900">
              <a:buClr>
                <a:srgbClr val="E83F35"/>
              </a:buClr>
              <a:buFont typeface="+mj-lt"/>
              <a:buAutoNum type="arabicPeriod"/>
            </a:pPr>
            <a:r>
              <a:rPr lang="en-GB" sz="1400" dirty="0" smtClean="0"/>
              <a:t>Compare track records of different EDBs’ AMPs against </a:t>
            </a:r>
            <a:r>
              <a:rPr lang="en-GB" sz="1400" dirty="0" err="1" smtClean="0"/>
              <a:t>actuals</a:t>
            </a:r>
            <a:r>
              <a:rPr lang="en-GB" sz="1400" dirty="0" smtClean="0"/>
              <a:t> over multiple years and put weight on those that have tended to be most consistently accurate – But:</a:t>
            </a:r>
          </a:p>
          <a:p>
            <a:pPr marL="800100" lvl="1" indent="-342900">
              <a:buClr>
                <a:srgbClr val="E83F35"/>
              </a:buClr>
              <a:buFont typeface="Arial" pitchFamily="34" charset="0"/>
              <a:buChar char="•"/>
            </a:pPr>
            <a:r>
              <a:rPr lang="en-GB" sz="1400" dirty="0" smtClean="0"/>
              <a:t>Need to account for EDBs’ awareness that their forecasts would be used to set revenue</a:t>
            </a:r>
          </a:p>
          <a:p>
            <a:pPr marL="800100" lvl="1" indent="-342900">
              <a:buClr>
                <a:srgbClr val="E83F35"/>
              </a:buClr>
              <a:buFont typeface="Arial" pitchFamily="34" charset="0"/>
              <a:buChar char="•"/>
            </a:pPr>
            <a:r>
              <a:rPr lang="en-GB" sz="1400" dirty="0" smtClean="0"/>
              <a:t>No guarantee that actual expenditure reflects efficient  levels</a:t>
            </a:r>
          </a:p>
          <a:p>
            <a:pPr marL="342900" indent="-342900">
              <a:buClr>
                <a:srgbClr val="E83F35"/>
              </a:buClr>
              <a:buFont typeface="+mj-lt"/>
              <a:buAutoNum type="arabicPeriod"/>
            </a:pPr>
            <a:endParaRPr lang="en-GB" sz="800" dirty="0" smtClean="0"/>
          </a:p>
          <a:p>
            <a:pPr marL="342900" indent="-342900">
              <a:buClr>
                <a:srgbClr val="E83F35"/>
              </a:buClr>
              <a:buFont typeface="+mj-lt"/>
              <a:buAutoNum type="arabicPeriod"/>
            </a:pPr>
            <a:r>
              <a:rPr lang="en-GB" sz="1400" dirty="0" smtClean="0"/>
              <a:t>Prioritised </a:t>
            </a:r>
            <a:r>
              <a:rPr lang="en-GB" sz="1400" dirty="0" smtClean="0"/>
              <a:t>treatment / rewards </a:t>
            </a:r>
            <a:r>
              <a:rPr lang="en-GB" sz="1400" dirty="0" smtClean="0"/>
              <a:t>(akin to Ofgem’s ‘fast track’) for well-justified expenditure plans </a:t>
            </a:r>
          </a:p>
          <a:p>
            <a:pPr marL="800100" lvl="1" indent="-342900">
              <a:buClr>
                <a:srgbClr val="E83F35"/>
              </a:buClr>
              <a:buFont typeface="Arial" pitchFamily="34" charset="0"/>
              <a:buChar char="•"/>
            </a:pPr>
            <a:r>
              <a:rPr lang="en-GB" sz="1400" dirty="0" smtClean="0"/>
              <a:t>But such ‘twin tracking’ seems incompatible with the DPP/optional CPP process</a:t>
            </a:r>
          </a:p>
          <a:p>
            <a:pPr marL="342900" indent="-342900">
              <a:buClr>
                <a:srgbClr val="E83F35"/>
              </a:buClr>
              <a:buFont typeface="+mj-lt"/>
              <a:buAutoNum type="arabicPeriod"/>
            </a:pPr>
            <a:endParaRPr lang="en-GB" sz="800" dirty="0" smtClean="0"/>
          </a:p>
          <a:p>
            <a:pPr marL="342900" indent="-342900">
              <a:buClr>
                <a:srgbClr val="E83F35"/>
              </a:buClr>
              <a:buFont typeface="+mj-lt"/>
              <a:buAutoNum type="arabicPeriod"/>
            </a:pPr>
            <a:r>
              <a:rPr lang="en-GB" sz="1400" dirty="0" smtClean="0"/>
              <a:t>Incremental Rolling Incentive Scheme (IRIS) – would help ensure more equal incentive factors, which would reduce incentives to inflate base year expenditure</a:t>
            </a:r>
          </a:p>
          <a:p>
            <a:pPr marL="800100" lvl="1" indent="-342900">
              <a:buClr>
                <a:srgbClr val="E83F35"/>
              </a:buClr>
              <a:buFont typeface="Arial" pitchFamily="34" charset="0"/>
              <a:buChar char="•"/>
            </a:pPr>
            <a:r>
              <a:rPr lang="en-GB" sz="1400" dirty="0" smtClean="0"/>
              <a:t>But will not itself improve the reliability of EDB forecasts</a:t>
            </a:r>
          </a:p>
          <a:p>
            <a:pPr marL="342900" indent="-342900">
              <a:buClr>
                <a:srgbClr val="E83F35"/>
              </a:buClr>
              <a:buFont typeface="+mj-lt"/>
              <a:buAutoNum type="arabicPeriod"/>
            </a:pPr>
            <a:endParaRPr lang="en-GB" sz="800" dirty="0" smtClean="0"/>
          </a:p>
          <a:p>
            <a:pPr marL="342900" indent="-342900">
              <a:buClr>
                <a:srgbClr val="E83F35"/>
              </a:buClr>
              <a:buFont typeface="+mj-lt"/>
              <a:buAutoNum type="arabicPeriod"/>
            </a:pPr>
            <a:r>
              <a:rPr lang="en-GB" sz="1400" dirty="0" smtClean="0"/>
              <a:t>Menu regulation – based on Ofgem’s (and </a:t>
            </a:r>
            <a:r>
              <a:rPr lang="en-GB" sz="1400" dirty="0" err="1" smtClean="0"/>
              <a:t>Ofwat’s</a:t>
            </a:r>
            <a:r>
              <a:rPr lang="en-GB" sz="1400" dirty="0" smtClean="0"/>
              <a:t>) Information Quality Incentive (IQI) mechanism</a:t>
            </a:r>
          </a:p>
          <a:p>
            <a:pPr marL="342900" indent="-342900">
              <a:buClr>
                <a:srgbClr val="E83F35"/>
              </a:buClr>
              <a:buFont typeface="+mj-lt"/>
              <a:buAutoNum type="arabicPeriod"/>
            </a:pPr>
            <a:endParaRPr lang="en-GB" sz="1400" dirty="0" smtClean="0"/>
          </a:p>
          <a:p>
            <a:pPr marL="342900" indent="-342900">
              <a:buClr>
                <a:srgbClr val="E83F35"/>
              </a:buClr>
              <a:buFont typeface="+mj-lt"/>
              <a:buAutoNum type="arabicPeriod"/>
            </a:pPr>
            <a:endParaRPr lang="en-GB" sz="1400" dirty="0" smtClean="0"/>
          </a:p>
          <a:p>
            <a:pPr marL="274638" indent="-274638">
              <a:buClr>
                <a:srgbClr val="E83F35"/>
              </a:buClr>
              <a:buFont typeface="Arial" charset="0"/>
              <a:buChar char="●"/>
            </a:pPr>
            <a:endParaRPr lang="en-GB" sz="1400" dirty="0" smtClean="0"/>
          </a:p>
          <a:p>
            <a:pPr marL="274638" indent="-274638">
              <a:buClr>
                <a:srgbClr val="E83F35"/>
              </a:buClr>
            </a:pPr>
            <a:r>
              <a:rPr lang="en-GB" sz="1400" dirty="0" smtClean="0"/>
              <a:t>	</a:t>
            </a:r>
          </a:p>
          <a:p>
            <a:pPr marL="274638" indent="-274638">
              <a:buClr>
                <a:srgbClr val="E83F35"/>
              </a:buClr>
              <a:buFont typeface="Arial" charset="0"/>
              <a:buChar char="●"/>
            </a:pPr>
            <a:endParaRPr lang="en-GB" sz="1400" dirty="0" smtClean="0"/>
          </a:p>
          <a:p>
            <a:pPr marL="274638" indent="-274638">
              <a:buClr>
                <a:srgbClr val="E83F35"/>
              </a:buClr>
              <a:buFont typeface="Arial" charset="0"/>
              <a:buChar char="●"/>
            </a:pPr>
            <a:endParaRPr lang="en-GB" sz="1400" dirty="0" smtClean="0"/>
          </a:p>
          <a:p>
            <a:pPr marL="274638" indent="-274638">
              <a:buClr>
                <a:srgbClr val="E83F35"/>
              </a:buClr>
              <a:buFont typeface="Arial" charset="0"/>
              <a:buChar char="●"/>
            </a:pPr>
            <a:endParaRPr lang="en-GB" sz="1400" dirty="0" smtClean="0"/>
          </a:p>
          <a:p>
            <a:pPr marL="274638" indent="-274638">
              <a:buClr>
                <a:srgbClr val="E83F35"/>
              </a:buClr>
              <a:buFont typeface="Arial" charset="0"/>
              <a:buChar char="●"/>
            </a:pPr>
            <a:endParaRPr lang="en-GB" sz="1400" dirty="0" smtClean="0"/>
          </a:p>
          <a:p>
            <a:pPr marL="274638" indent="-274638">
              <a:buClr>
                <a:srgbClr val="E83F35"/>
              </a:buClr>
              <a:buFont typeface="Arial" charset="0"/>
              <a:buChar char="●"/>
            </a:pPr>
            <a:endParaRPr lang="en-GB" sz="1400" dirty="0" smtClean="0"/>
          </a:p>
          <a:p>
            <a:pPr marL="274638" indent="-274638">
              <a:buClr>
                <a:srgbClr val="E83F35"/>
              </a:buClr>
              <a:buFont typeface="Arial" charset="0"/>
              <a:buChar char="●"/>
            </a:pPr>
            <a:endParaRPr lang="en-GB" sz="1400" dirty="0" smtClean="0"/>
          </a:p>
          <a:p>
            <a:pPr marL="274638" indent="-274638">
              <a:buClr>
                <a:srgbClr val="E83F35"/>
              </a:buClr>
              <a:buFont typeface="Arial" charset="0"/>
              <a:buChar char="●"/>
            </a:pPr>
            <a:endParaRPr lang="en-GB" sz="1400" dirty="0" smtClean="0"/>
          </a:p>
        </p:txBody>
      </p:sp>
      <p:sp>
        <p:nvSpPr>
          <p:cNvPr id="67645" name="Rectangle 61"/>
          <p:cNvSpPr>
            <a:spLocks noChangeArrowheads="1"/>
          </p:cNvSpPr>
          <p:nvPr/>
        </p:nvSpPr>
        <p:spPr bwMode="auto">
          <a:xfrm>
            <a:off x="10193338" y="2879725"/>
            <a:ext cx="863600" cy="503238"/>
          </a:xfrm>
          <a:prstGeom prst="rect">
            <a:avLst/>
          </a:prstGeom>
          <a:solidFill>
            <a:srgbClr val="A5ACAF"/>
          </a:solidFill>
          <a:ln w="9525" algn="ctr">
            <a:solidFill>
              <a:srgbClr val="A5ACAF"/>
            </a:solidFill>
            <a:miter lim="800000"/>
            <a:headEnd/>
            <a:tailEnd/>
          </a:ln>
          <a:effectLst/>
        </p:spPr>
        <p:txBody>
          <a:bodyPr/>
          <a:lstStyle/>
          <a:p>
            <a:pPr marL="274638" indent="-274638">
              <a:buClr>
                <a:srgbClr val="E83F35"/>
              </a:buClr>
              <a:buFont typeface="Arial" charset="0"/>
              <a:buChar char="●"/>
            </a:pPr>
            <a:r>
              <a:rPr lang="en-GB"/>
              <a:t>Txt</a:t>
            </a:r>
          </a:p>
          <a:p>
            <a:pPr marL="622300" lvl="1" indent="-346075">
              <a:buClr>
                <a:srgbClr val="E83F35"/>
              </a:buClr>
              <a:buFont typeface="Arial" charset="0"/>
              <a:buChar char="□"/>
            </a:pPr>
            <a:endParaRPr lang="en-GB" sz="1400"/>
          </a:p>
        </p:txBody>
      </p:sp>
      <p:sp>
        <p:nvSpPr>
          <p:cNvPr id="67646" name="Rectangle 62"/>
          <p:cNvSpPr>
            <a:spLocks noChangeArrowheads="1"/>
          </p:cNvSpPr>
          <p:nvPr/>
        </p:nvSpPr>
        <p:spPr bwMode="auto">
          <a:xfrm>
            <a:off x="10193338" y="0"/>
            <a:ext cx="863600" cy="503238"/>
          </a:xfrm>
          <a:prstGeom prst="rect">
            <a:avLst/>
          </a:prstGeom>
          <a:solidFill>
            <a:srgbClr val="E83F35"/>
          </a:solidFill>
          <a:ln w="9525" algn="ctr">
            <a:solidFill>
              <a:srgbClr val="E83F35"/>
            </a:solidFill>
            <a:miter lim="800000"/>
            <a:headEnd/>
            <a:tailEnd/>
          </a:ln>
          <a:effectLst/>
        </p:spPr>
        <p:txBody>
          <a:bodyPr/>
          <a:lstStyle/>
          <a:p>
            <a:pPr marL="274638" indent="-274638">
              <a:buFont typeface="Arial" charset="0"/>
              <a:buChar char="●"/>
            </a:pPr>
            <a:r>
              <a:rPr lang="en-GB">
                <a:solidFill>
                  <a:schemeClr val="bg1"/>
                </a:solidFill>
              </a:rPr>
              <a:t>Txt</a:t>
            </a:r>
          </a:p>
          <a:p>
            <a:pPr marL="622300" lvl="1" indent="-346075">
              <a:buFont typeface="Arial" charset="0"/>
              <a:buChar char="□"/>
            </a:pPr>
            <a:endParaRPr lang="en-GB" sz="1400">
              <a:solidFill>
                <a:schemeClr val="bg1"/>
              </a:solidFill>
            </a:endParaRPr>
          </a:p>
        </p:txBody>
      </p:sp>
      <p:sp>
        <p:nvSpPr>
          <p:cNvPr id="67647" name="Rectangle 63"/>
          <p:cNvSpPr>
            <a:spLocks noChangeArrowheads="1"/>
          </p:cNvSpPr>
          <p:nvPr/>
        </p:nvSpPr>
        <p:spPr bwMode="auto">
          <a:xfrm>
            <a:off x="10193338" y="574675"/>
            <a:ext cx="863600" cy="503238"/>
          </a:xfrm>
          <a:prstGeom prst="rect">
            <a:avLst/>
          </a:prstGeom>
          <a:solidFill>
            <a:srgbClr val="99BFC2"/>
          </a:solidFill>
          <a:ln w="9525" algn="ctr">
            <a:solidFill>
              <a:srgbClr val="99BFC2"/>
            </a:solidFill>
            <a:miter lim="800000"/>
            <a:headEnd/>
            <a:tailEnd/>
          </a:ln>
          <a:effectLst/>
        </p:spPr>
        <p:txBody>
          <a:bodyPr/>
          <a:lstStyle/>
          <a:p>
            <a:pPr marL="274638" indent="-274638">
              <a:buClr>
                <a:srgbClr val="E83F35"/>
              </a:buClr>
              <a:buFont typeface="Arial" charset="0"/>
              <a:buChar char="●"/>
            </a:pPr>
            <a:r>
              <a:rPr lang="en-GB"/>
              <a:t>Txt</a:t>
            </a:r>
          </a:p>
          <a:p>
            <a:pPr marL="622300" lvl="1" indent="-346075">
              <a:buClr>
                <a:srgbClr val="E83F35"/>
              </a:buClr>
              <a:buFont typeface="Arial" charset="0"/>
              <a:buChar char="□"/>
            </a:pPr>
            <a:endParaRPr lang="en-GB" sz="1400"/>
          </a:p>
        </p:txBody>
      </p:sp>
      <p:sp>
        <p:nvSpPr>
          <p:cNvPr id="67648" name="Rectangle 64"/>
          <p:cNvSpPr>
            <a:spLocks noChangeArrowheads="1"/>
          </p:cNvSpPr>
          <p:nvPr/>
        </p:nvSpPr>
        <p:spPr bwMode="auto">
          <a:xfrm>
            <a:off x="10193338" y="1150938"/>
            <a:ext cx="863600" cy="503237"/>
          </a:xfrm>
          <a:prstGeom prst="rect">
            <a:avLst/>
          </a:prstGeom>
          <a:solidFill>
            <a:srgbClr val="156570"/>
          </a:solidFill>
          <a:ln w="9525" algn="ctr">
            <a:solidFill>
              <a:srgbClr val="156570"/>
            </a:solidFill>
            <a:miter lim="800000"/>
            <a:headEnd/>
            <a:tailEnd/>
          </a:ln>
          <a:effectLst/>
        </p:spPr>
        <p:txBody>
          <a:bodyPr/>
          <a:lstStyle/>
          <a:p>
            <a:pPr marL="274638" indent="-274638">
              <a:buClr>
                <a:srgbClr val="E83F35"/>
              </a:buClr>
              <a:buFont typeface="Arial" charset="0"/>
              <a:buChar char="●"/>
            </a:pPr>
            <a:r>
              <a:rPr lang="en-GB">
                <a:solidFill>
                  <a:schemeClr val="bg1"/>
                </a:solidFill>
              </a:rPr>
              <a:t>Txt</a:t>
            </a:r>
          </a:p>
          <a:p>
            <a:pPr marL="622300" lvl="1" indent="-346075">
              <a:buClr>
                <a:srgbClr val="E83F35"/>
              </a:buClr>
              <a:buFont typeface="Arial" charset="0"/>
              <a:buChar char="□"/>
            </a:pPr>
            <a:endParaRPr lang="en-GB" sz="1400">
              <a:solidFill>
                <a:schemeClr val="bg1"/>
              </a:solidFill>
            </a:endParaRPr>
          </a:p>
        </p:txBody>
      </p:sp>
      <p:sp>
        <p:nvSpPr>
          <p:cNvPr id="67649" name="Rectangle 65"/>
          <p:cNvSpPr>
            <a:spLocks noChangeArrowheads="1"/>
          </p:cNvSpPr>
          <p:nvPr/>
        </p:nvSpPr>
        <p:spPr bwMode="auto">
          <a:xfrm>
            <a:off x="10193338" y="1727200"/>
            <a:ext cx="863600" cy="503238"/>
          </a:xfrm>
          <a:prstGeom prst="rect">
            <a:avLst/>
          </a:prstGeom>
          <a:solidFill>
            <a:srgbClr val="B4A76C"/>
          </a:solidFill>
          <a:ln w="9525" algn="ctr">
            <a:solidFill>
              <a:srgbClr val="B4A76C"/>
            </a:solidFill>
            <a:miter lim="800000"/>
            <a:headEnd/>
            <a:tailEnd/>
          </a:ln>
          <a:effectLst/>
        </p:spPr>
        <p:txBody>
          <a:bodyPr/>
          <a:lstStyle/>
          <a:p>
            <a:pPr marL="274638" indent="-274638">
              <a:buClr>
                <a:srgbClr val="E83F35"/>
              </a:buClr>
              <a:buFont typeface="Arial" charset="0"/>
              <a:buChar char="●"/>
            </a:pPr>
            <a:r>
              <a:rPr lang="en-GB"/>
              <a:t>Txt</a:t>
            </a:r>
          </a:p>
          <a:p>
            <a:pPr marL="622300" lvl="1" indent="-346075">
              <a:buClr>
                <a:srgbClr val="E83F35"/>
              </a:buClr>
              <a:buFont typeface="Arial" charset="0"/>
              <a:buChar char="□"/>
            </a:pPr>
            <a:endParaRPr lang="en-GB" sz="1400"/>
          </a:p>
        </p:txBody>
      </p:sp>
      <p:sp>
        <p:nvSpPr>
          <p:cNvPr id="67650" name="Rectangle 66"/>
          <p:cNvSpPr>
            <a:spLocks noChangeArrowheads="1"/>
          </p:cNvSpPr>
          <p:nvPr/>
        </p:nvSpPr>
        <p:spPr bwMode="auto">
          <a:xfrm>
            <a:off x="10193338" y="2303463"/>
            <a:ext cx="863600" cy="503237"/>
          </a:xfrm>
          <a:prstGeom prst="rect">
            <a:avLst/>
          </a:prstGeom>
          <a:solidFill>
            <a:srgbClr val="782327"/>
          </a:solidFill>
          <a:ln w="9525" algn="ctr">
            <a:solidFill>
              <a:srgbClr val="782327"/>
            </a:solidFill>
            <a:miter lim="800000"/>
            <a:headEnd/>
            <a:tailEnd/>
          </a:ln>
          <a:effectLst/>
        </p:spPr>
        <p:txBody>
          <a:bodyPr/>
          <a:lstStyle/>
          <a:p>
            <a:pPr marL="274638" indent="-274638">
              <a:buFont typeface="Arial" charset="0"/>
              <a:buChar char="●"/>
            </a:pPr>
            <a:r>
              <a:rPr lang="en-GB">
                <a:solidFill>
                  <a:schemeClr val="bg1"/>
                </a:solidFill>
              </a:rPr>
              <a:t>Txt</a:t>
            </a:r>
          </a:p>
          <a:p>
            <a:pPr marL="622300" lvl="1" indent="-346075">
              <a:buFont typeface="Arial" charset="0"/>
              <a:buChar char="□"/>
            </a:pPr>
            <a:endParaRPr lang="en-GB" sz="1400">
              <a:solidFill>
                <a:schemeClr val="bg1"/>
              </a:solidFill>
            </a:endParaRPr>
          </a:p>
        </p:txBody>
      </p:sp>
      <p:sp>
        <p:nvSpPr>
          <p:cNvPr id="67651" name="Rectangle 67"/>
          <p:cNvSpPr>
            <a:spLocks noChangeArrowheads="1"/>
          </p:cNvSpPr>
          <p:nvPr/>
        </p:nvSpPr>
        <p:spPr bwMode="auto">
          <a:xfrm>
            <a:off x="10193338" y="3455988"/>
            <a:ext cx="863600" cy="503237"/>
          </a:xfrm>
          <a:prstGeom prst="rect">
            <a:avLst/>
          </a:prstGeom>
          <a:solidFill>
            <a:srgbClr val="37424A"/>
          </a:solidFill>
          <a:ln w="9525" algn="ctr">
            <a:solidFill>
              <a:srgbClr val="37424A"/>
            </a:solidFill>
            <a:miter lim="800000"/>
            <a:headEnd/>
            <a:tailEnd/>
          </a:ln>
          <a:effectLst/>
        </p:spPr>
        <p:txBody>
          <a:bodyPr/>
          <a:lstStyle/>
          <a:p>
            <a:pPr marL="274638" indent="-274638">
              <a:buFont typeface="Arial" charset="0"/>
              <a:buChar char="●"/>
            </a:pPr>
            <a:r>
              <a:rPr lang="en-GB">
                <a:solidFill>
                  <a:schemeClr val="bg1"/>
                </a:solidFill>
              </a:rPr>
              <a:t>Txt</a:t>
            </a:r>
          </a:p>
          <a:p>
            <a:pPr marL="622300" lvl="1" indent="-346075">
              <a:buFont typeface="Arial" charset="0"/>
              <a:buChar char="□"/>
            </a:pPr>
            <a:endParaRPr lang="en-GB" sz="1400">
              <a:solidFill>
                <a:schemeClr val="bg1"/>
              </a:solidFill>
            </a:endParaRPr>
          </a:p>
        </p:txBody>
      </p:sp>
      <p:sp>
        <p:nvSpPr>
          <p:cNvPr id="67652" name="Rectangle 68"/>
          <p:cNvSpPr>
            <a:spLocks noChangeArrowheads="1"/>
          </p:cNvSpPr>
          <p:nvPr/>
        </p:nvSpPr>
        <p:spPr bwMode="auto">
          <a:xfrm>
            <a:off x="9324975" y="2879725"/>
            <a:ext cx="801688" cy="503238"/>
          </a:xfrm>
          <a:prstGeom prst="rect">
            <a:avLst/>
          </a:prstGeom>
          <a:solidFill>
            <a:srgbClr val="A5ACAF"/>
          </a:solidFill>
          <a:ln w="9525" algn="ctr">
            <a:solidFill>
              <a:srgbClr val="A5ACAF"/>
            </a:solidFill>
            <a:miter lim="800000"/>
            <a:headEnd/>
            <a:tailEnd/>
          </a:ln>
          <a:effectLst/>
        </p:spPr>
        <p:txBody>
          <a:bodyPr anchor="ctr"/>
          <a:lstStyle/>
          <a:p>
            <a:r>
              <a:rPr lang="en-GB"/>
              <a:t>Text</a:t>
            </a:r>
          </a:p>
        </p:txBody>
      </p:sp>
      <p:sp>
        <p:nvSpPr>
          <p:cNvPr id="67653" name="Rectangle 69"/>
          <p:cNvSpPr>
            <a:spLocks noChangeArrowheads="1"/>
          </p:cNvSpPr>
          <p:nvPr/>
        </p:nvSpPr>
        <p:spPr bwMode="auto">
          <a:xfrm>
            <a:off x="9324975" y="0"/>
            <a:ext cx="801688" cy="503238"/>
          </a:xfrm>
          <a:prstGeom prst="rect">
            <a:avLst/>
          </a:prstGeom>
          <a:solidFill>
            <a:srgbClr val="E83F35"/>
          </a:solidFill>
          <a:ln w="9525" algn="ctr">
            <a:solidFill>
              <a:srgbClr val="E83F35"/>
            </a:solidFill>
            <a:miter lim="800000"/>
            <a:headEnd/>
            <a:tailEnd/>
          </a:ln>
          <a:effectLst/>
        </p:spPr>
        <p:txBody>
          <a:bodyPr anchor="ctr"/>
          <a:lstStyle/>
          <a:p>
            <a:r>
              <a:rPr lang="en-GB">
                <a:solidFill>
                  <a:schemeClr val="bg1"/>
                </a:solidFill>
              </a:rPr>
              <a:t>Text</a:t>
            </a:r>
          </a:p>
        </p:txBody>
      </p:sp>
      <p:sp>
        <p:nvSpPr>
          <p:cNvPr id="67654" name="Rectangle 70"/>
          <p:cNvSpPr>
            <a:spLocks noChangeArrowheads="1"/>
          </p:cNvSpPr>
          <p:nvPr/>
        </p:nvSpPr>
        <p:spPr bwMode="auto">
          <a:xfrm>
            <a:off x="9324975" y="574675"/>
            <a:ext cx="801688" cy="503238"/>
          </a:xfrm>
          <a:prstGeom prst="rect">
            <a:avLst/>
          </a:prstGeom>
          <a:solidFill>
            <a:srgbClr val="99BFC2"/>
          </a:solidFill>
          <a:ln w="9525" algn="ctr">
            <a:solidFill>
              <a:srgbClr val="99BFC2"/>
            </a:solidFill>
            <a:miter lim="800000"/>
            <a:headEnd/>
            <a:tailEnd/>
          </a:ln>
          <a:effectLst/>
        </p:spPr>
        <p:txBody>
          <a:bodyPr anchor="ctr"/>
          <a:lstStyle/>
          <a:p>
            <a:r>
              <a:rPr lang="en-GB"/>
              <a:t>Text</a:t>
            </a:r>
          </a:p>
        </p:txBody>
      </p:sp>
      <p:sp>
        <p:nvSpPr>
          <p:cNvPr id="67655" name="Rectangle 71"/>
          <p:cNvSpPr>
            <a:spLocks noChangeArrowheads="1"/>
          </p:cNvSpPr>
          <p:nvPr/>
        </p:nvSpPr>
        <p:spPr bwMode="auto">
          <a:xfrm>
            <a:off x="9324975" y="1150938"/>
            <a:ext cx="801688" cy="503237"/>
          </a:xfrm>
          <a:prstGeom prst="rect">
            <a:avLst/>
          </a:prstGeom>
          <a:solidFill>
            <a:srgbClr val="156570"/>
          </a:solidFill>
          <a:ln w="9525" algn="ctr">
            <a:solidFill>
              <a:srgbClr val="156570"/>
            </a:solidFill>
            <a:miter lim="800000"/>
            <a:headEnd/>
            <a:tailEnd/>
          </a:ln>
          <a:effectLst/>
        </p:spPr>
        <p:txBody>
          <a:bodyPr anchor="ctr"/>
          <a:lstStyle/>
          <a:p>
            <a:r>
              <a:rPr lang="en-GB">
                <a:solidFill>
                  <a:schemeClr val="bg1"/>
                </a:solidFill>
              </a:rPr>
              <a:t>Text</a:t>
            </a:r>
          </a:p>
        </p:txBody>
      </p:sp>
      <p:sp>
        <p:nvSpPr>
          <p:cNvPr id="67656" name="Rectangle 72"/>
          <p:cNvSpPr>
            <a:spLocks noChangeArrowheads="1"/>
          </p:cNvSpPr>
          <p:nvPr/>
        </p:nvSpPr>
        <p:spPr bwMode="auto">
          <a:xfrm>
            <a:off x="9324975" y="1727200"/>
            <a:ext cx="801688" cy="503238"/>
          </a:xfrm>
          <a:prstGeom prst="rect">
            <a:avLst/>
          </a:prstGeom>
          <a:solidFill>
            <a:srgbClr val="B4A76C"/>
          </a:solidFill>
          <a:ln w="9525" algn="ctr">
            <a:solidFill>
              <a:srgbClr val="B4A76C"/>
            </a:solidFill>
            <a:miter lim="800000"/>
            <a:headEnd/>
            <a:tailEnd/>
          </a:ln>
          <a:effectLst/>
        </p:spPr>
        <p:txBody>
          <a:bodyPr anchor="ctr"/>
          <a:lstStyle/>
          <a:p>
            <a:r>
              <a:rPr lang="en-GB"/>
              <a:t>Text</a:t>
            </a:r>
          </a:p>
        </p:txBody>
      </p:sp>
      <p:sp>
        <p:nvSpPr>
          <p:cNvPr id="67657" name="Rectangle 73"/>
          <p:cNvSpPr>
            <a:spLocks noChangeArrowheads="1"/>
          </p:cNvSpPr>
          <p:nvPr/>
        </p:nvSpPr>
        <p:spPr bwMode="auto">
          <a:xfrm>
            <a:off x="9324975" y="2303463"/>
            <a:ext cx="801688" cy="503237"/>
          </a:xfrm>
          <a:prstGeom prst="rect">
            <a:avLst/>
          </a:prstGeom>
          <a:solidFill>
            <a:srgbClr val="782327"/>
          </a:solidFill>
          <a:ln w="9525" algn="ctr">
            <a:solidFill>
              <a:srgbClr val="782327"/>
            </a:solidFill>
            <a:miter lim="800000"/>
            <a:headEnd/>
            <a:tailEnd/>
          </a:ln>
          <a:effectLst/>
        </p:spPr>
        <p:txBody>
          <a:bodyPr anchor="ctr"/>
          <a:lstStyle/>
          <a:p>
            <a:r>
              <a:rPr lang="en-GB">
                <a:solidFill>
                  <a:schemeClr val="bg1"/>
                </a:solidFill>
              </a:rPr>
              <a:t>Text</a:t>
            </a:r>
          </a:p>
        </p:txBody>
      </p:sp>
      <p:sp>
        <p:nvSpPr>
          <p:cNvPr id="67658" name="Rectangle 74"/>
          <p:cNvSpPr>
            <a:spLocks noChangeArrowheads="1"/>
          </p:cNvSpPr>
          <p:nvPr/>
        </p:nvSpPr>
        <p:spPr bwMode="auto">
          <a:xfrm>
            <a:off x="9324975" y="3455988"/>
            <a:ext cx="801688" cy="503237"/>
          </a:xfrm>
          <a:prstGeom prst="rect">
            <a:avLst/>
          </a:prstGeom>
          <a:solidFill>
            <a:srgbClr val="37424A"/>
          </a:solidFill>
          <a:ln w="9525" algn="ctr">
            <a:solidFill>
              <a:srgbClr val="37424A"/>
            </a:solidFill>
            <a:miter lim="800000"/>
            <a:headEnd/>
            <a:tailEnd/>
          </a:ln>
          <a:effectLst/>
        </p:spPr>
        <p:txBody>
          <a:bodyPr anchor="ctr"/>
          <a:lstStyle/>
          <a:p>
            <a:r>
              <a:rPr lang="en-GB">
                <a:solidFill>
                  <a:schemeClr val="bg1"/>
                </a:solidFill>
              </a:rPr>
              <a:t>Text</a:t>
            </a:r>
          </a:p>
        </p:txBody>
      </p:sp>
      <p:sp>
        <p:nvSpPr>
          <p:cNvPr id="67659" name="Rectangle 75"/>
          <p:cNvSpPr>
            <a:spLocks noChangeArrowheads="1"/>
          </p:cNvSpPr>
          <p:nvPr/>
        </p:nvSpPr>
        <p:spPr bwMode="auto">
          <a:xfrm>
            <a:off x="10196513" y="4032250"/>
            <a:ext cx="863600" cy="503238"/>
          </a:xfrm>
          <a:prstGeom prst="rect">
            <a:avLst/>
          </a:prstGeom>
          <a:solidFill>
            <a:schemeClr val="bg1"/>
          </a:solidFill>
          <a:ln w="9525" algn="ctr">
            <a:solidFill>
              <a:srgbClr val="E83F35"/>
            </a:solidFill>
            <a:miter lim="800000"/>
            <a:headEnd/>
            <a:tailEnd/>
          </a:ln>
          <a:effectLst/>
        </p:spPr>
        <p:txBody>
          <a:bodyPr/>
          <a:lstStyle/>
          <a:p>
            <a:pPr marL="274638" indent="-274638">
              <a:buClr>
                <a:srgbClr val="E83F35"/>
              </a:buClr>
              <a:buFont typeface="Arial" charset="0"/>
              <a:buChar char="●"/>
            </a:pPr>
            <a:r>
              <a:rPr lang="en-GB"/>
              <a:t>Txt</a:t>
            </a:r>
          </a:p>
          <a:p>
            <a:pPr marL="622300" lvl="1" indent="-346075">
              <a:buClr>
                <a:srgbClr val="E83F35"/>
              </a:buClr>
              <a:buFont typeface="Arial" charset="0"/>
              <a:buChar char="□"/>
            </a:pPr>
            <a:endParaRPr lang="en-GB" sz="1400"/>
          </a:p>
        </p:txBody>
      </p:sp>
      <p:sp>
        <p:nvSpPr>
          <p:cNvPr id="67660" name="Rectangle 76"/>
          <p:cNvSpPr>
            <a:spLocks noChangeArrowheads="1"/>
          </p:cNvSpPr>
          <p:nvPr/>
        </p:nvSpPr>
        <p:spPr bwMode="auto">
          <a:xfrm>
            <a:off x="9328150" y="4032250"/>
            <a:ext cx="801688" cy="503238"/>
          </a:xfrm>
          <a:prstGeom prst="rect">
            <a:avLst/>
          </a:prstGeom>
          <a:solidFill>
            <a:schemeClr val="bg1"/>
          </a:solidFill>
          <a:ln w="9525" algn="ctr">
            <a:solidFill>
              <a:srgbClr val="E83F35"/>
            </a:solidFill>
            <a:miter lim="800000"/>
            <a:headEnd/>
            <a:tailEnd/>
          </a:ln>
          <a:effectLst/>
        </p:spPr>
        <p:txBody>
          <a:bodyPr anchor="ctr"/>
          <a:lstStyle/>
          <a:p>
            <a:r>
              <a:rPr lang="en-GB"/>
              <a:t>Text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366936"/>
            <a:ext cx="8305800" cy="685800"/>
          </a:xfrm>
        </p:spPr>
        <p:txBody>
          <a:bodyPr/>
          <a:lstStyle/>
          <a:p>
            <a:r>
              <a:rPr lang="en-GB" dirty="0" smtClean="0"/>
              <a:t>Menu regulation – IQI</a:t>
            </a:r>
            <a:endParaRPr lang="en-GB" dirty="0"/>
          </a:p>
        </p:txBody>
      </p:sp>
      <p:sp>
        <p:nvSpPr>
          <p:cNvPr id="67645" name="Rectangle 61"/>
          <p:cNvSpPr>
            <a:spLocks noChangeArrowheads="1"/>
          </p:cNvSpPr>
          <p:nvPr/>
        </p:nvSpPr>
        <p:spPr bwMode="auto">
          <a:xfrm>
            <a:off x="10193338" y="2879725"/>
            <a:ext cx="863600" cy="503238"/>
          </a:xfrm>
          <a:prstGeom prst="rect">
            <a:avLst/>
          </a:prstGeom>
          <a:solidFill>
            <a:srgbClr val="A5ACAF"/>
          </a:solidFill>
          <a:ln w="9525" algn="ctr">
            <a:solidFill>
              <a:srgbClr val="A5ACAF"/>
            </a:solidFill>
            <a:miter lim="800000"/>
            <a:headEnd/>
            <a:tailEnd/>
          </a:ln>
          <a:effectLst/>
        </p:spPr>
        <p:txBody>
          <a:bodyPr/>
          <a:lstStyle/>
          <a:p>
            <a:pPr marL="274638" indent="-274638">
              <a:buClr>
                <a:srgbClr val="E83F35"/>
              </a:buClr>
              <a:buFont typeface="Arial" charset="0"/>
              <a:buChar char="●"/>
            </a:pPr>
            <a:r>
              <a:rPr lang="en-GB"/>
              <a:t>Txt</a:t>
            </a:r>
          </a:p>
          <a:p>
            <a:pPr marL="622300" lvl="1" indent="-346075">
              <a:buClr>
                <a:srgbClr val="E83F35"/>
              </a:buClr>
              <a:buFont typeface="Arial" charset="0"/>
              <a:buChar char="□"/>
            </a:pPr>
            <a:endParaRPr lang="en-GB" sz="1400"/>
          </a:p>
        </p:txBody>
      </p:sp>
      <p:sp>
        <p:nvSpPr>
          <p:cNvPr id="67646" name="Rectangle 62"/>
          <p:cNvSpPr>
            <a:spLocks noChangeArrowheads="1"/>
          </p:cNvSpPr>
          <p:nvPr/>
        </p:nvSpPr>
        <p:spPr bwMode="auto">
          <a:xfrm>
            <a:off x="10193338" y="0"/>
            <a:ext cx="863600" cy="503238"/>
          </a:xfrm>
          <a:prstGeom prst="rect">
            <a:avLst/>
          </a:prstGeom>
          <a:solidFill>
            <a:srgbClr val="E83F35"/>
          </a:solidFill>
          <a:ln w="9525" algn="ctr">
            <a:solidFill>
              <a:srgbClr val="E83F35"/>
            </a:solidFill>
            <a:miter lim="800000"/>
            <a:headEnd/>
            <a:tailEnd/>
          </a:ln>
          <a:effectLst/>
        </p:spPr>
        <p:txBody>
          <a:bodyPr/>
          <a:lstStyle/>
          <a:p>
            <a:pPr marL="274638" indent="-274638">
              <a:buFont typeface="Arial" charset="0"/>
              <a:buChar char="●"/>
            </a:pPr>
            <a:r>
              <a:rPr lang="en-GB">
                <a:solidFill>
                  <a:schemeClr val="bg1"/>
                </a:solidFill>
              </a:rPr>
              <a:t>Txt</a:t>
            </a:r>
          </a:p>
          <a:p>
            <a:pPr marL="622300" lvl="1" indent="-346075">
              <a:buFont typeface="Arial" charset="0"/>
              <a:buChar char="□"/>
            </a:pPr>
            <a:endParaRPr lang="en-GB" sz="1400">
              <a:solidFill>
                <a:schemeClr val="bg1"/>
              </a:solidFill>
            </a:endParaRPr>
          </a:p>
        </p:txBody>
      </p:sp>
      <p:sp>
        <p:nvSpPr>
          <p:cNvPr id="67647" name="Rectangle 63"/>
          <p:cNvSpPr>
            <a:spLocks noChangeArrowheads="1"/>
          </p:cNvSpPr>
          <p:nvPr/>
        </p:nvSpPr>
        <p:spPr bwMode="auto">
          <a:xfrm>
            <a:off x="10193338" y="574675"/>
            <a:ext cx="863600" cy="503238"/>
          </a:xfrm>
          <a:prstGeom prst="rect">
            <a:avLst/>
          </a:prstGeom>
          <a:solidFill>
            <a:srgbClr val="99BFC2"/>
          </a:solidFill>
          <a:ln w="9525" algn="ctr">
            <a:solidFill>
              <a:srgbClr val="99BFC2"/>
            </a:solidFill>
            <a:miter lim="800000"/>
            <a:headEnd/>
            <a:tailEnd/>
          </a:ln>
          <a:effectLst/>
        </p:spPr>
        <p:txBody>
          <a:bodyPr/>
          <a:lstStyle/>
          <a:p>
            <a:pPr marL="274638" indent="-274638">
              <a:buClr>
                <a:srgbClr val="E83F35"/>
              </a:buClr>
              <a:buFont typeface="Arial" charset="0"/>
              <a:buChar char="●"/>
            </a:pPr>
            <a:r>
              <a:rPr lang="en-GB"/>
              <a:t>Txt</a:t>
            </a:r>
          </a:p>
          <a:p>
            <a:pPr marL="622300" lvl="1" indent="-346075">
              <a:buClr>
                <a:srgbClr val="E83F35"/>
              </a:buClr>
              <a:buFont typeface="Arial" charset="0"/>
              <a:buChar char="□"/>
            </a:pPr>
            <a:endParaRPr lang="en-GB" sz="1400"/>
          </a:p>
        </p:txBody>
      </p:sp>
      <p:sp>
        <p:nvSpPr>
          <p:cNvPr id="67648" name="Rectangle 64"/>
          <p:cNvSpPr>
            <a:spLocks noChangeArrowheads="1"/>
          </p:cNvSpPr>
          <p:nvPr/>
        </p:nvSpPr>
        <p:spPr bwMode="auto">
          <a:xfrm>
            <a:off x="10193338" y="1150938"/>
            <a:ext cx="863600" cy="503237"/>
          </a:xfrm>
          <a:prstGeom prst="rect">
            <a:avLst/>
          </a:prstGeom>
          <a:solidFill>
            <a:srgbClr val="156570"/>
          </a:solidFill>
          <a:ln w="9525" algn="ctr">
            <a:solidFill>
              <a:srgbClr val="156570"/>
            </a:solidFill>
            <a:miter lim="800000"/>
            <a:headEnd/>
            <a:tailEnd/>
          </a:ln>
          <a:effectLst/>
        </p:spPr>
        <p:txBody>
          <a:bodyPr/>
          <a:lstStyle/>
          <a:p>
            <a:pPr marL="274638" indent="-274638">
              <a:buClr>
                <a:srgbClr val="E83F35"/>
              </a:buClr>
              <a:buFont typeface="Arial" charset="0"/>
              <a:buChar char="●"/>
            </a:pPr>
            <a:r>
              <a:rPr lang="en-GB">
                <a:solidFill>
                  <a:schemeClr val="bg1"/>
                </a:solidFill>
              </a:rPr>
              <a:t>Txt</a:t>
            </a:r>
          </a:p>
          <a:p>
            <a:pPr marL="622300" lvl="1" indent="-346075">
              <a:buClr>
                <a:srgbClr val="E83F35"/>
              </a:buClr>
              <a:buFont typeface="Arial" charset="0"/>
              <a:buChar char="□"/>
            </a:pPr>
            <a:endParaRPr lang="en-GB" sz="1400">
              <a:solidFill>
                <a:schemeClr val="bg1"/>
              </a:solidFill>
            </a:endParaRPr>
          </a:p>
        </p:txBody>
      </p:sp>
      <p:sp>
        <p:nvSpPr>
          <p:cNvPr id="67649" name="Rectangle 65"/>
          <p:cNvSpPr>
            <a:spLocks noChangeArrowheads="1"/>
          </p:cNvSpPr>
          <p:nvPr/>
        </p:nvSpPr>
        <p:spPr bwMode="auto">
          <a:xfrm>
            <a:off x="10193338" y="1727200"/>
            <a:ext cx="863600" cy="503238"/>
          </a:xfrm>
          <a:prstGeom prst="rect">
            <a:avLst/>
          </a:prstGeom>
          <a:solidFill>
            <a:srgbClr val="B4A76C"/>
          </a:solidFill>
          <a:ln w="9525" algn="ctr">
            <a:solidFill>
              <a:srgbClr val="B4A76C"/>
            </a:solidFill>
            <a:miter lim="800000"/>
            <a:headEnd/>
            <a:tailEnd/>
          </a:ln>
          <a:effectLst/>
        </p:spPr>
        <p:txBody>
          <a:bodyPr/>
          <a:lstStyle/>
          <a:p>
            <a:pPr marL="274638" indent="-274638">
              <a:buClr>
                <a:srgbClr val="E83F35"/>
              </a:buClr>
              <a:buFont typeface="Arial" charset="0"/>
              <a:buChar char="●"/>
            </a:pPr>
            <a:r>
              <a:rPr lang="en-GB"/>
              <a:t>Txt</a:t>
            </a:r>
          </a:p>
          <a:p>
            <a:pPr marL="622300" lvl="1" indent="-346075">
              <a:buClr>
                <a:srgbClr val="E83F35"/>
              </a:buClr>
              <a:buFont typeface="Arial" charset="0"/>
              <a:buChar char="□"/>
            </a:pPr>
            <a:endParaRPr lang="en-GB" sz="1400"/>
          </a:p>
        </p:txBody>
      </p:sp>
      <p:sp>
        <p:nvSpPr>
          <p:cNvPr id="67650" name="Rectangle 66"/>
          <p:cNvSpPr>
            <a:spLocks noChangeArrowheads="1"/>
          </p:cNvSpPr>
          <p:nvPr/>
        </p:nvSpPr>
        <p:spPr bwMode="auto">
          <a:xfrm>
            <a:off x="10193338" y="2303463"/>
            <a:ext cx="863600" cy="503237"/>
          </a:xfrm>
          <a:prstGeom prst="rect">
            <a:avLst/>
          </a:prstGeom>
          <a:solidFill>
            <a:srgbClr val="782327"/>
          </a:solidFill>
          <a:ln w="9525" algn="ctr">
            <a:solidFill>
              <a:srgbClr val="782327"/>
            </a:solidFill>
            <a:miter lim="800000"/>
            <a:headEnd/>
            <a:tailEnd/>
          </a:ln>
          <a:effectLst/>
        </p:spPr>
        <p:txBody>
          <a:bodyPr/>
          <a:lstStyle/>
          <a:p>
            <a:pPr marL="274638" indent="-274638">
              <a:buFont typeface="Arial" charset="0"/>
              <a:buChar char="●"/>
            </a:pPr>
            <a:r>
              <a:rPr lang="en-GB">
                <a:solidFill>
                  <a:schemeClr val="bg1"/>
                </a:solidFill>
              </a:rPr>
              <a:t>Txt</a:t>
            </a:r>
          </a:p>
          <a:p>
            <a:pPr marL="622300" lvl="1" indent="-346075">
              <a:buFont typeface="Arial" charset="0"/>
              <a:buChar char="□"/>
            </a:pPr>
            <a:endParaRPr lang="en-GB" sz="1400">
              <a:solidFill>
                <a:schemeClr val="bg1"/>
              </a:solidFill>
            </a:endParaRPr>
          </a:p>
        </p:txBody>
      </p:sp>
      <p:sp>
        <p:nvSpPr>
          <p:cNvPr id="67651" name="Rectangle 67"/>
          <p:cNvSpPr>
            <a:spLocks noChangeArrowheads="1"/>
          </p:cNvSpPr>
          <p:nvPr/>
        </p:nvSpPr>
        <p:spPr bwMode="auto">
          <a:xfrm>
            <a:off x="10193338" y="3455988"/>
            <a:ext cx="863600" cy="503237"/>
          </a:xfrm>
          <a:prstGeom prst="rect">
            <a:avLst/>
          </a:prstGeom>
          <a:solidFill>
            <a:srgbClr val="37424A"/>
          </a:solidFill>
          <a:ln w="9525" algn="ctr">
            <a:solidFill>
              <a:srgbClr val="37424A"/>
            </a:solidFill>
            <a:miter lim="800000"/>
            <a:headEnd/>
            <a:tailEnd/>
          </a:ln>
          <a:effectLst/>
        </p:spPr>
        <p:txBody>
          <a:bodyPr/>
          <a:lstStyle/>
          <a:p>
            <a:pPr marL="274638" indent="-274638">
              <a:buFont typeface="Arial" charset="0"/>
              <a:buChar char="●"/>
            </a:pPr>
            <a:r>
              <a:rPr lang="en-GB">
                <a:solidFill>
                  <a:schemeClr val="bg1"/>
                </a:solidFill>
              </a:rPr>
              <a:t>Txt</a:t>
            </a:r>
          </a:p>
          <a:p>
            <a:pPr marL="622300" lvl="1" indent="-346075">
              <a:buFont typeface="Arial" charset="0"/>
              <a:buChar char="□"/>
            </a:pPr>
            <a:endParaRPr lang="en-GB" sz="1400">
              <a:solidFill>
                <a:schemeClr val="bg1"/>
              </a:solidFill>
            </a:endParaRPr>
          </a:p>
        </p:txBody>
      </p:sp>
      <p:sp>
        <p:nvSpPr>
          <p:cNvPr id="67652" name="Rectangle 68"/>
          <p:cNvSpPr>
            <a:spLocks noChangeArrowheads="1"/>
          </p:cNvSpPr>
          <p:nvPr/>
        </p:nvSpPr>
        <p:spPr bwMode="auto">
          <a:xfrm>
            <a:off x="9324975" y="2879725"/>
            <a:ext cx="801688" cy="503238"/>
          </a:xfrm>
          <a:prstGeom prst="rect">
            <a:avLst/>
          </a:prstGeom>
          <a:solidFill>
            <a:srgbClr val="A5ACAF"/>
          </a:solidFill>
          <a:ln w="9525" algn="ctr">
            <a:solidFill>
              <a:srgbClr val="A5ACAF"/>
            </a:solidFill>
            <a:miter lim="800000"/>
            <a:headEnd/>
            <a:tailEnd/>
          </a:ln>
          <a:effectLst/>
        </p:spPr>
        <p:txBody>
          <a:bodyPr anchor="ctr"/>
          <a:lstStyle/>
          <a:p>
            <a:r>
              <a:rPr lang="en-GB"/>
              <a:t>Text</a:t>
            </a:r>
          </a:p>
        </p:txBody>
      </p:sp>
      <p:sp>
        <p:nvSpPr>
          <p:cNvPr id="67653" name="Rectangle 69"/>
          <p:cNvSpPr>
            <a:spLocks noChangeArrowheads="1"/>
          </p:cNvSpPr>
          <p:nvPr/>
        </p:nvSpPr>
        <p:spPr bwMode="auto">
          <a:xfrm>
            <a:off x="9324975" y="0"/>
            <a:ext cx="801688" cy="503238"/>
          </a:xfrm>
          <a:prstGeom prst="rect">
            <a:avLst/>
          </a:prstGeom>
          <a:solidFill>
            <a:srgbClr val="E83F35"/>
          </a:solidFill>
          <a:ln w="9525" algn="ctr">
            <a:solidFill>
              <a:srgbClr val="E83F35"/>
            </a:solidFill>
            <a:miter lim="800000"/>
            <a:headEnd/>
            <a:tailEnd/>
          </a:ln>
          <a:effectLst/>
        </p:spPr>
        <p:txBody>
          <a:bodyPr anchor="ctr"/>
          <a:lstStyle/>
          <a:p>
            <a:r>
              <a:rPr lang="en-GB">
                <a:solidFill>
                  <a:schemeClr val="bg1"/>
                </a:solidFill>
              </a:rPr>
              <a:t>Text</a:t>
            </a:r>
          </a:p>
        </p:txBody>
      </p:sp>
      <p:sp>
        <p:nvSpPr>
          <p:cNvPr id="67654" name="Rectangle 70"/>
          <p:cNvSpPr>
            <a:spLocks noChangeArrowheads="1"/>
          </p:cNvSpPr>
          <p:nvPr/>
        </p:nvSpPr>
        <p:spPr bwMode="auto">
          <a:xfrm>
            <a:off x="9324975" y="574675"/>
            <a:ext cx="801688" cy="503238"/>
          </a:xfrm>
          <a:prstGeom prst="rect">
            <a:avLst/>
          </a:prstGeom>
          <a:solidFill>
            <a:srgbClr val="99BFC2"/>
          </a:solidFill>
          <a:ln w="9525" algn="ctr">
            <a:solidFill>
              <a:srgbClr val="99BFC2"/>
            </a:solidFill>
            <a:miter lim="800000"/>
            <a:headEnd/>
            <a:tailEnd/>
          </a:ln>
          <a:effectLst/>
        </p:spPr>
        <p:txBody>
          <a:bodyPr anchor="ctr"/>
          <a:lstStyle/>
          <a:p>
            <a:r>
              <a:rPr lang="en-GB"/>
              <a:t>Text</a:t>
            </a:r>
          </a:p>
        </p:txBody>
      </p:sp>
      <p:sp>
        <p:nvSpPr>
          <p:cNvPr id="67655" name="Rectangle 71"/>
          <p:cNvSpPr>
            <a:spLocks noChangeArrowheads="1"/>
          </p:cNvSpPr>
          <p:nvPr/>
        </p:nvSpPr>
        <p:spPr bwMode="auto">
          <a:xfrm>
            <a:off x="9324975" y="1150938"/>
            <a:ext cx="801688" cy="503237"/>
          </a:xfrm>
          <a:prstGeom prst="rect">
            <a:avLst/>
          </a:prstGeom>
          <a:solidFill>
            <a:srgbClr val="156570"/>
          </a:solidFill>
          <a:ln w="9525" algn="ctr">
            <a:solidFill>
              <a:srgbClr val="156570"/>
            </a:solidFill>
            <a:miter lim="800000"/>
            <a:headEnd/>
            <a:tailEnd/>
          </a:ln>
          <a:effectLst/>
        </p:spPr>
        <p:txBody>
          <a:bodyPr anchor="ctr"/>
          <a:lstStyle/>
          <a:p>
            <a:r>
              <a:rPr lang="en-GB">
                <a:solidFill>
                  <a:schemeClr val="bg1"/>
                </a:solidFill>
              </a:rPr>
              <a:t>Text</a:t>
            </a:r>
          </a:p>
        </p:txBody>
      </p:sp>
      <p:sp>
        <p:nvSpPr>
          <p:cNvPr id="67656" name="Rectangle 72"/>
          <p:cNvSpPr>
            <a:spLocks noChangeArrowheads="1"/>
          </p:cNvSpPr>
          <p:nvPr/>
        </p:nvSpPr>
        <p:spPr bwMode="auto">
          <a:xfrm>
            <a:off x="9324975" y="1727200"/>
            <a:ext cx="801688" cy="503238"/>
          </a:xfrm>
          <a:prstGeom prst="rect">
            <a:avLst/>
          </a:prstGeom>
          <a:solidFill>
            <a:srgbClr val="B4A76C"/>
          </a:solidFill>
          <a:ln w="9525" algn="ctr">
            <a:solidFill>
              <a:srgbClr val="B4A76C"/>
            </a:solidFill>
            <a:miter lim="800000"/>
            <a:headEnd/>
            <a:tailEnd/>
          </a:ln>
          <a:effectLst/>
        </p:spPr>
        <p:txBody>
          <a:bodyPr anchor="ctr"/>
          <a:lstStyle/>
          <a:p>
            <a:r>
              <a:rPr lang="en-GB"/>
              <a:t>Text</a:t>
            </a:r>
          </a:p>
        </p:txBody>
      </p:sp>
      <p:sp>
        <p:nvSpPr>
          <p:cNvPr id="67657" name="Rectangle 73"/>
          <p:cNvSpPr>
            <a:spLocks noChangeArrowheads="1"/>
          </p:cNvSpPr>
          <p:nvPr/>
        </p:nvSpPr>
        <p:spPr bwMode="auto">
          <a:xfrm>
            <a:off x="9324975" y="2303463"/>
            <a:ext cx="801688" cy="503237"/>
          </a:xfrm>
          <a:prstGeom prst="rect">
            <a:avLst/>
          </a:prstGeom>
          <a:solidFill>
            <a:srgbClr val="782327"/>
          </a:solidFill>
          <a:ln w="9525" algn="ctr">
            <a:solidFill>
              <a:srgbClr val="782327"/>
            </a:solidFill>
            <a:miter lim="800000"/>
            <a:headEnd/>
            <a:tailEnd/>
          </a:ln>
          <a:effectLst/>
        </p:spPr>
        <p:txBody>
          <a:bodyPr anchor="ctr"/>
          <a:lstStyle/>
          <a:p>
            <a:r>
              <a:rPr lang="en-GB">
                <a:solidFill>
                  <a:schemeClr val="bg1"/>
                </a:solidFill>
              </a:rPr>
              <a:t>Text</a:t>
            </a:r>
          </a:p>
        </p:txBody>
      </p:sp>
      <p:sp>
        <p:nvSpPr>
          <p:cNvPr id="67658" name="Rectangle 74"/>
          <p:cNvSpPr>
            <a:spLocks noChangeArrowheads="1"/>
          </p:cNvSpPr>
          <p:nvPr/>
        </p:nvSpPr>
        <p:spPr bwMode="auto">
          <a:xfrm>
            <a:off x="9324975" y="3455988"/>
            <a:ext cx="801688" cy="503237"/>
          </a:xfrm>
          <a:prstGeom prst="rect">
            <a:avLst/>
          </a:prstGeom>
          <a:solidFill>
            <a:srgbClr val="37424A"/>
          </a:solidFill>
          <a:ln w="9525" algn="ctr">
            <a:solidFill>
              <a:srgbClr val="37424A"/>
            </a:solidFill>
            <a:miter lim="800000"/>
            <a:headEnd/>
            <a:tailEnd/>
          </a:ln>
          <a:effectLst/>
        </p:spPr>
        <p:txBody>
          <a:bodyPr anchor="ctr"/>
          <a:lstStyle/>
          <a:p>
            <a:r>
              <a:rPr lang="en-GB">
                <a:solidFill>
                  <a:schemeClr val="bg1"/>
                </a:solidFill>
              </a:rPr>
              <a:t>Text</a:t>
            </a:r>
          </a:p>
        </p:txBody>
      </p:sp>
      <p:sp>
        <p:nvSpPr>
          <p:cNvPr id="67659" name="Rectangle 75"/>
          <p:cNvSpPr>
            <a:spLocks noChangeArrowheads="1"/>
          </p:cNvSpPr>
          <p:nvPr/>
        </p:nvSpPr>
        <p:spPr bwMode="auto">
          <a:xfrm>
            <a:off x="10196513" y="4032250"/>
            <a:ext cx="863600" cy="503238"/>
          </a:xfrm>
          <a:prstGeom prst="rect">
            <a:avLst/>
          </a:prstGeom>
          <a:solidFill>
            <a:schemeClr val="bg1"/>
          </a:solidFill>
          <a:ln w="9525" algn="ctr">
            <a:solidFill>
              <a:srgbClr val="E83F35"/>
            </a:solidFill>
            <a:miter lim="800000"/>
            <a:headEnd/>
            <a:tailEnd/>
          </a:ln>
          <a:effectLst/>
        </p:spPr>
        <p:txBody>
          <a:bodyPr/>
          <a:lstStyle/>
          <a:p>
            <a:pPr marL="274638" indent="-274638">
              <a:buClr>
                <a:srgbClr val="E83F35"/>
              </a:buClr>
              <a:buFont typeface="Arial" charset="0"/>
              <a:buChar char="●"/>
            </a:pPr>
            <a:r>
              <a:rPr lang="en-GB"/>
              <a:t>Txt</a:t>
            </a:r>
          </a:p>
          <a:p>
            <a:pPr marL="622300" lvl="1" indent="-346075">
              <a:buClr>
                <a:srgbClr val="E83F35"/>
              </a:buClr>
              <a:buFont typeface="Arial" charset="0"/>
              <a:buChar char="□"/>
            </a:pPr>
            <a:endParaRPr lang="en-GB" sz="1400"/>
          </a:p>
        </p:txBody>
      </p:sp>
      <p:sp>
        <p:nvSpPr>
          <p:cNvPr id="67660" name="Rectangle 76"/>
          <p:cNvSpPr>
            <a:spLocks noChangeArrowheads="1"/>
          </p:cNvSpPr>
          <p:nvPr/>
        </p:nvSpPr>
        <p:spPr bwMode="auto">
          <a:xfrm>
            <a:off x="9328150" y="4032250"/>
            <a:ext cx="801688" cy="503238"/>
          </a:xfrm>
          <a:prstGeom prst="rect">
            <a:avLst/>
          </a:prstGeom>
          <a:solidFill>
            <a:schemeClr val="bg1"/>
          </a:solidFill>
          <a:ln w="9525" algn="ctr">
            <a:solidFill>
              <a:srgbClr val="E83F35"/>
            </a:solidFill>
            <a:miter lim="800000"/>
            <a:headEnd/>
            <a:tailEnd/>
          </a:ln>
          <a:effectLst/>
        </p:spPr>
        <p:txBody>
          <a:bodyPr anchor="ctr"/>
          <a:lstStyle/>
          <a:p>
            <a:r>
              <a:rPr lang="en-GB"/>
              <a:t>Text</a:t>
            </a:r>
          </a:p>
        </p:txBody>
      </p:sp>
      <p:sp>
        <p:nvSpPr>
          <p:cNvPr id="21" name="Content Placeholder 2"/>
          <p:cNvSpPr>
            <a:spLocks noGrp="1"/>
          </p:cNvSpPr>
          <p:nvPr>
            <p:ph idx="1"/>
          </p:nvPr>
        </p:nvSpPr>
        <p:spPr>
          <a:xfrm>
            <a:off x="457200" y="908720"/>
            <a:ext cx="8305800" cy="5040560"/>
          </a:xfrm>
        </p:spPr>
        <p:txBody>
          <a:bodyPr/>
          <a:lstStyle/>
          <a:p>
            <a:pPr marL="342900" indent="-342900">
              <a:buNone/>
            </a:pPr>
            <a:r>
              <a:rPr lang="en-GB" b="1" dirty="0" smtClean="0">
                <a:latin typeface="+mj-lt"/>
              </a:rPr>
              <a:t>Key idea</a:t>
            </a:r>
          </a:p>
          <a:p>
            <a:pPr marL="342900" indent="-342900"/>
            <a:r>
              <a:rPr lang="en-GB" dirty="0" smtClean="0">
                <a:latin typeface="+mj-lt"/>
              </a:rPr>
              <a:t>Regulated businesses are profit-</a:t>
            </a:r>
            <a:r>
              <a:rPr lang="en-GB" dirty="0" err="1" smtClean="0">
                <a:latin typeface="+mj-lt"/>
              </a:rPr>
              <a:t>maximisers</a:t>
            </a:r>
            <a:r>
              <a:rPr lang="en-GB" dirty="0" smtClean="0">
                <a:latin typeface="+mj-lt"/>
              </a:rPr>
              <a:t> and will respond to incentives</a:t>
            </a:r>
          </a:p>
          <a:p>
            <a:pPr marL="342900" indent="-342900"/>
            <a:r>
              <a:rPr lang="en-GB" dirty="0" smtClean="0">
                <a:latin typeface="+mj-lt"/>
              </a:rPr>
              <a:t>Companies </a:t>
            </a:r>
            <a:r>
              <a:rPr lang="en-GB" dirty="0" smtClean="0">
                <a:latin typeface="+mj-lt"/>
              </a:rPr>
              <a:t>are offered a menu of payoffs that depend on:</a:t>
            </a:r>
          </a:p>
          <a:p>
            <a:pPr marL="690562" lvl="1" indent="-342900"/>
            <a:r>
              <a:rPr lang="en-GB" b="1" dirty="0" smtClean="0">
                <a:solidFill>
                  <a:prstClr val="black"/>
                </a:solidFill>
                <a:latin typeface="+mj-lt"/>
              </a:rPr>
              <a:t>Accuracy of forecasts </a:t>
            </a:r>
            <a:r>
              <a:rPr lang="en-GB" dirty="0" smtClean="0">
                <a:solidFill>
                  <a:prstClr val="black"/>
                </a:solidFill>
                <a:latin typeface="+mj-lt"/>
              </a:rPr>
              <a:t>– A company is always best off submitting accurate forecasts</a:t>
            </a:r>
          </a:p>
          <a:p>
            <a:pPr marL="690562" lvl="1" indent="-342900"/>
            <a:r>
              <a:rPr lang="en-GB" b="1" dirty="0" smtClean="0">
                <a:solidFill>
                  <a:prstClr val="black"/>
                </a:solidFill>
                <a:latin typeface="+mj-lt"/>
              </a:rPr>
              <a:t>Efficiency</a:t>
            </a:r>
            <a:r>
              <a:rPr lang="en-GB" dirty="0" smtClean="0">
                <a:solidFill>
                  <a:prstClr val="black"/>
                </a:solidFill>
                <a:latin typeface="+mj-lt"/>
              </a:rPr>
              <a:t> – Once forecasts are submitted, a company is always better off if it can beat its forecast</a:t>
            </a:r>
          </a:p>
          <a:p>
            <a:pPr marL="342900" indent="-342900">
              <a:spcBef>
                <a:spcPts val="1200"/>
              </a:spcBef>
              <a:buNone/>
            </a:pPr>
            <a:r>
              <a:rPr lang="en-GB" b="1" dirty="0" smtClean="0">
                <a:latin typeface="+mj-lt"/>
              </a:rPr>
              <a:t>Possible </a:t>
            </a:r>
            <a:r>
              <a:rPr lang="en-GB" b="1" dirty="0" smtClean="0">
                <a:latin typeface="+mj-lt"/>
              </a:rPr>
              <a:t>applications in NZ</a:t>
            </a:r>
          </a:p>
          <a:p>
            <a:pPr marL="342900" indent="-342900"/>
            <a:r>
              <a:rPr lang="en-GB" dirty="0" smtClean="0">
                <a:latin typeface="+mj-lt"/>
              </a:rPr>
              <a:t>An IQI mechanism seems a very promising way to address the Commission’s concerns about relying on EDB forecasts</a:t>
            </a:r>
          </a:p>
          <a:p>
            <a:pPr marL="690562" lvl="1" indent="-342900"/>
            <a:r>
              <a:rPr lang="en-GB" dirty="0" smtClean="0">
                <a:latin typeface="+mj-lt"/>
              </a:rPr>
              <a:t>There is empirical </a:t>
            </a:r>
            <a:r>
              <a:rPr lang="en-GB" sz="1600" dirty="0" smtClean="0">
                <a:latin typeface="+mj-lt"/>
              </a:rPr>
              <a:t>evidence</a:t>
            </a:r>
            <a:r>
              <a:rPr lang="en-GB" dirty="0" smtClean="0">
                <a:latin typeface="+mj-lt"/>
              </a:rPr>
              <a:t> from Great </a:t>
            </a:r>
            <a:r>
              <a:rPr lang="en-GB" sz="1600" dirty="0" smtClean="0">
                <a:latin typeface="+mj-lt"/>
              </a:rPr>
              <a:t>Britain</a:t>
            </a:r>
            <a:r>
              <a:rPr lang="en-GB" dirty="0" smtClean="0">
                <a:latin typeface="+mj-lt"/>
              </a:rPr>
              <a:t> that IQI has altered companies’ </a:t>
            </a:r>
            <a:r>
              <a:rPr lang="en-GB" dirty="0" smtClean="0">
                <a:latin typeface="+mj-lt"/>
              </a:rPr>
              <a:t>behaviour</a:t>
            </a:r>
          </a:p>
          <a:p>
            <a:pPr marL="690562" lvl="1" indent="-342900"/>
            <a:r>
              <a:rPr lang="en-GB" dirty="0" smtClean="0">
                <a:latin typeface="+mj-lt"/>
              </a:rPr>
              <a:t>Is relatively low cost to run so would fit within a DPP framework</a:t>
            </a:r>
            <a:endParaRPr lang="en-GB" dirty="0" smtClean="0">
              <a:latin typeface="+mj-lt"/>
            </a:endParaRPr>
          </a:p>
          <a:p>
            <a:pPr marL="342900" indent="-342900"/>
            <a:r>
              <a:rPr lang="en-GB" dirty="0" smtClean="0">
                <a:latin typeface="+mj-lt"/>
              </a:rPr>
              <a:t>Requires time for companies to adjust their behaviour</a:t>
            </a:r>
          </a:p>
          <a:p>
            <a:pPr marL="690562" lvl="1" indent="-342900"/>
            <a:r>
              <a:rPr lang="en-GB" dirty="0" smtClean="0">
                <a:latin typeface="+mj-lt"/>
              </a:rPr>
              <a:t>We think a ‘shadow run’ of the IQI at the next price reset would be useful (with aim of full implementation </a:t>
            </a:r>
            <a:r>
              <a:rPr lang="en-GB" dirty="0" smtClean="0">
                <a:latin typeface="+mj-lt"/>
              </a:rPr>
              <a:t>by 2020</a:t>
            </a:r>
            <a:r>
              <a:rPr lang="en-GB" dirty="0" smtClean="0">
                <a:latin typeface="+mj-lt"/>
              </a:rPr>
              <a:t>)</a:t>
            </a:r>
          </a:p>
          <a:p>
            <a:pPr marL="690562" lvl="1" indent="-342900"/>
            <a:r>
              <a:rPr lang="en-GB" dirty="0" smtClean="0">
                <a:latin typeface="+mj-lt"/>
              </a:rPr>
              <a:t>Interim options for using EDB forecasts might be possible for the next reset</a:t>
            </a:r>
          </a:p>
          <a:p>
            <a:pPr marL="342900" lvl="0" indent="-342900">
              <a:buNone/>
            </a:pPr>
            <a:endParaRPr lang="en-GB" dirty="0" smtClean="0">
              <a:latin typeface="+mj-lt"/>
            </a:endParaRPr>
          </a:p>
          <a:p>
            <a:endParaRPr lang="en-AU"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5"/>
          <p:cNvSpPr>
            <a:spLocks noChangeArrowheads="1"/>
          </p:cNvSpPr>
          <p:nvPr/>
        </p:nvSpPr>
        <p:spPr bwMode="auto">
          <a:xfrm>
            <a:off x="0" y="0"/>
            <a:ext cx="9144000" cy="6858000"/>
          </a:xfrm>
          <a:prstGeom prst="rect">
            <a:avLst/>
          </a:prstGeom>
          <a:solidFill>
            <a:schemeClr val="bg1"/>
          </a:solidFill>
          <a:ln w="9525">
            <a:noFill/>
            <a:miter lim="800000"/>
            <a:headEnd/>
            <a:tailEnd/>
          </a:ln>
          <a:effectLst/>
        </p:spPr>
        <p:txBody>
          <a:bodyPr wrap="none" anchor="ctr"/>
          <a:lstStyle/>
          <a:p>
            <a:endParaRPr lang="en-AU" dirty="0"/>
          </a:p>
        </p:txBody>
      </p:sp>
      <p:pic>
        <p:nvPicPr>
          <p:cNvPr id="27654" name="Picture 6" descr="FE_Logo(2c_HiRes)"/>
          <p:cNvPicPr>
            <a:picLocks noChangeAspect="1" noChangeArrowheads="1"/>
          </p:cNvPicPr>
          <p:nvPr/>
        </p:nvPicPr>
        <p:blipFill>
          <a:blip r:embed="rId3" cstate="print"/>
          <a:srcRect/>
          <a:stretch>
            <a:fillRect/>
          </a:stretch>
        </p:blipFill>
        <p:spPr bwMode="auto">
          <a:xfrm>
            <a:off x="1681163" y="2209800"/>
            <a:ext cx="5862637" cy="2371725"/>
          </a:xfrm>
          <a:prstGeom prst="rect">
            <a:avLst/>
          </a:prstGeom>
          <a:noFill/>
        </p:spPr>
      </p:pic>
      <p:sp>
        <p:nvSpPr>
          <p:cNvPr id="27655" name="Text Box 7"/>
          <p:cNvSpPr txBox="1">
            <a:spLocks noChangeArrowheads="1"/>
          </p:cNvSpPr>
          <p:nvPr/>
        </p:nvSpPr>
        <p:spPr bwMode="auto">
          <a:xfrm>
            <a:off x="1600200" y="5715000"/>
            <a:ext cx="5900758" cy="685800"/>
          </a:xfrm>
          <a:prstGeom prst="rect">
            <a:avLst/>
          </a:prstGeom>
          <a:noFill/>
          <a:ln w="9525">
            <a:noFill/>
            <a:miter lim="800000"/>
            <a:headEnd/>
            <a:tailEnd/>
          </a:ln>
        </p:spPr>
        <p:txBody>
          <a:bodyPr/>
          <a:lstStyle/>
          <a:p>
            <a:pPr algn="just" eaLnBrk="0" hangingPunct="0">
              <a:spcBef>
                <a:spcPts val="600"/>
              </a:spcBef>
              <a:spcAft>
                <a:spcPts val="600"/>
              </a:spcAft>
              <a:buClrTx/>
            </a:pPr>
            <a:r>
              <a:rPr lang="en-GB" sz="800" dirty="0">
                <a:solidFill>
                  <a:schemeClr val="bg2"/>
                </a:solidFill>
              </a:rPr>
              <a:t>Frontier Economics </a:t>
            </a:r>
            <a:r>
              <a:rPr lang="en-GB" sz="800" dirty="0" smtClean="0">
                <a:solidFill>
                  <a:schemeClr val="bg2"/>
                </a:solidFill>
              </a:rPr>
              <a:t>Pty Ltd </a:t>
            </a:r>
            <a:r>
              <a:rPr lang="en-GB" sz="800" dirty="0">
                <a:solidFill>
                  <a:schemeClr val="bg2"/>
                </a:solidFill>
              </a:rPr>
              <a:t>in </a:t>
            </a:r>
            <a:r>
              <a:rPr lang="en-GB" sz="800" dirty="0" smtClean="0">
                <a:solidFill>
                  <a:schemeClr val="bg2"/>
                </a:solidFill>
              </a:rPr>
              <a:t>Australia </a:t>
            </a:r>
            <a:r>
              <a:rPr lang="en-GB" sz="800" dirty="0">
                <a:solidFill>
                  <a:schemeClr val="bg2"/>
                </a:solidFill>
              </a:rPr>
              <a:t>is a member of the Frontier Economics network, which consists of separate companies based in </a:t>
            </a:r>
            <a:r>
              <a:rPr lang="en-GB" sz="800" dirty="0" smtClean="0">
                <a:solidFill>
                  <a:schemeClr val="bg2"/>
                </a:solidFill>
              </a:rPr>
              <a:t>Australia (Brisbane, Melbourne &amp; Sydney) and Europe </a:t>
            </a:r>
            <a:r>
              <a:rPr lang="en-GB" sz="800" dirty="0">
                <a:solidFill>
                  <a:schemeClr val="bg2"/>
                </a:solidFill>
              </a:rPr>
              <a:t>(Brussels, Cologne, London and Madrid</a:t>
            </a:r>
            <a:r>
              <a:rPr lang="en-GB" sz="800" dirty="0" smtClean="0">
                <a:solidFill>
                  <a:schemeClr val="bg2"/>
                </a:solidFill>
              </a:rPr>
              <a:t>). </a:t>
            </a:r>
            <a:r>
              <a:rPr lang="en-GB" sz="800" dirty="0">
                <a:solidFill>
                  <a:schemeClr val="bg2"/>
                </a:solidFill>
              </a:rPr>
              <a:t>The companies are independently owned, and legal commitments entered into by any one company do not impose any obligations on other companies in the network. All views expressed in this document are the views of Frontier Economics </a:t>
            </a:r>
            <a:r>
              <a:rPr lang="en-GB" sz="800" dirty="0" smtClean="0">
                <a:solidFill>
                  <a:schemeClr val="bg2"/>
                </a:solidFill>
              </a:rPr>
              <a:t>Pty Ltd.</a:t>
            </a:r>
            <a:endParaRPr lang="en-GB" sz="800" dirty="0">
              <a:solidFill>
                <a:schemeClr val="bg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0"/>
            <a:ext cx="9144000" cy="6858000"/>
          </a:xfrm>
          <a:prstGeom prst="rect">
            <a:avLst/>
          </a:prstGeom>
          <a:solidFill>
            <a:schemeClr val="bg1"/>
          </a:solidFill>
          <a:ln w="9525">
            <a:noFill/>
            <a:miter lim="800000"/>
            <a:headEnd/>
            <a:tailEnd/>
          </a:ln>
          <a:effectLst/>
        </p:spPr>
        <p:txBody>
          <a:bodyPr wrap="none" anchor="ctr"/>
          <a:lstStyle/>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a:p>
            <a:pPr algn="r" eaLnBrk="0" hangingPunct="0">
              <a:spcBef>
                <a:spcPct val="0"/>
              </a:spcBef>
              <a:spcAft>
                <a:spcPct val="0"/>
              </a:spcAft>
              <a:buClrTx/>
            </a:pPr>
            <a:endParaRPr lang="en-US" sz="800" dirty="0">
              <a:solidFill>
                <a:srgbClr val="FF0000"/>
              </a:solidFill>
              <a:latin typeface="Garamond" pitchFamily="18" charset="0"/>
            </a:endParaRPr>
          </a:p>
        </p:txBody>
      </p:sp>
      <p:sp>
        <p:nvSpPr>
          <p:cNvPr id="34819" name="Text Box 3"/>
          <p:cNvSpPr txBox="1">
            <a:spLocks noChangeArrowheads="1"/>
          </p:cNvSpPr>
          <p:nvPr/>
        </p:nvSpPr>
        <p:spPr bwMode="auto">
          <a:xfrm>
            <a:off x="5076825" y="5867400"/>
            <a:ext cx="3762375" cy="847725"/>
          </a:xfrm>
          <a:prstGeom prst="rect">
            <a:avLst/>
          </a:prstGeom>
          <a:noFill/>
          <a:ln w="9525">
            <a:noFill/>
            <a:miter lim="800000"/>
            <a:headEnd/>
            <a:tailEnd/>
          </a:ln>
          <a:effectLst/>
        </p:spPr>
        <p:txBody>
          <a:bodyPr>
            <a:spAutoFit/>
          </a:bodyPr>
          <a:lstStyle/>
          <a:p>
            <a:pPr algn="r" eaLnBrk="0" hangingPunct="0">
              <a:spcBef>
                <a:spcPct val="0"/>
              </a:spcBef>
              <a:spcAft>
                <a:spcPct val="0"/>
              </a:spcAft>
              <a:buClrTx/>
            </a:pPr>
            <a:r>
              <a:rPr lang="en-US" sz="800" dirty="0">
                <a:solidFill>
                  <a:srgbClr val="E83F35"/>
                </a:solidFill>
              </a:rPr>
              <a:t>FRONTIER ECONOMICS </a:t>
            </a:r>
            <a:r>
              <a:rPr lang="en-US" sz="800" dirty="0" smtClean="0">
                <a:solidFill>
                  <a:srgbClr val="E83F35"/>
                </a:solidFill>
              </a:rPr>
              <a:t>PTY. </a:t>
            </a:r>
            <a:r>
              <a:rPr lang="en-US" sz="800" dirty="0">
                <a:solidFill>
                  <a:srgbClr val="E83F35"/>
                </a:solidFill>
              </a:rPr>
              <a:t>LTD.</a:t>
            </a:r>
          </a:p>
          <a:p>
            <a:pPr algn="r" eaLnBrk="0" hangingPunct="0">
              <a:spcBef>
                <a:spcPct val="0"/>
              </a:spcBef>
              <a:spcAft>
                <a:spcPct val="0"/>
              </a:spcAft>
              <a:buClrTx/>
            </a:pPr>
            <a:r>
              <a:rPr lang="en-US" sz="800" dirty="0" smtClean="0"/>
              <a:t>MELBOURNE </a:t>
            </a:r>
            <a:r>
              <a:rPr lang="en-US" sz="800" dirty="0">
                <a:solidFill>
                  <a:srgbClr val="E83F35"/>
                </a:solidFill>
              </a:rPr>
              <a:t>|</a:t>
            </a:r>
            <a:r>
              <a:rPr lang="en-US" sz="800" dirty="0"/>
              <a:t> </a:t>
            </a:r>
            <a:r>
              <a:rPr lang="en-US" sz="800" dirty="0" smtClean="0"/>
              <a:t>SYDNEY</a:t>
            </a:r>
            <a:endParaRPr lang="en-US" sz="800" dirty="0"/>
          </a:p>
          <a:p>
            <a:pPr algn="r" eaLnBrk="0" hangingPunct="0">
              <a:spcBef>
                <a:spcPct val="0"/>
              </a:spcBef>
              <a:spcAft>
                <a:spcPct val="0"/>
              </a:spcAft>
              <a:buClrTx/>
            </a:pPr>
            <a:r>
              <a:rPr lang="en-US" sz="800" dirty="0"/>
              <a:t> </a:t>
            </a:r>
            <a:endParaRPr lang="en-US" sz="800" dirty="0">
              <a:solidFill>
                <a:srgbClr val="FF0000"/>
              </a:solidFill>
            </a:endParaRPr>
          </a:p>
          <a:p>
            <a:pPr algn="r" eaLnBrk="0" hangingPunct="0">
              <a:spcBef>
                <a:spcPct val="0"/>
              </a:spcBef>
              <a:spcAft>
                <a:spcPct val="0"/>
              </a:spcAft>
              <a:buClrTx/>
            </a:pPr>
            <a:r>
              <a:rPr lang="en-US" sz="800" dirty="0"/>
              <a:t>Frontier Economics </a:t>
            </a:r>
            <a:r>
              <a:rPr lang="en-US" sz="800" dirty="0" smtClean="0"/>
              <a:t>Pty Ltd</a:t>
            </a:r>
            <a:r>
              <a:rPr lang="en-US" sz="800" dirty="0"/>
              <a:t>, </a:t>
            </a:r>
            <a:r>
              <a:rPr lang="en-US" sz="800" dirty="0" smtClean="0"/>
              <a:t>395 Collins Street, Melbourne, Vic 3000</a:t>
            </a:r>
            <a:endParaRPr lang="en-US" sz="800" dirty="0">
              <a:solidFill>
                <a:srgbClr val="FF0000"/>
              </a:solidFill>
            </a:endParaRPr>
          </a:p>
          <a:p>
            <a:pPr algn="r" eaLnBrk="0" hangingPunct="0">
              <a:spcBef>
                <a:spcPct val="0"/>
              </a:spcBef>
              <a:spcAft>
                <a:spcPct val="0"/>
              </a:spcAft>
              <a:buClrTx/>
            </a:pPr>
            <a:r>
              <a:rPr lang="en-US" sz="700" dirty="0"/>
              <a:t>Tel. </a:t>
            </a:r>
            <a:r>
              <a:rPr lang="en-US" sz="700" dirty="0" smtClean="0"/>
              <a:t>+61 </a:t>
            </a:r>
            <a:r>
              <a:rPr lang="en-US" sz="700" dirty="0"/>
              <a:t>(</a:t>
            </a:r>
            <a:r>
              <a:rPr lang="en-US" sz="700" dirty="0" smtClean="0"/>
              <a:t>0)3 9620 4488  </a:t>
            </a:r>
            <a:r>
              <a:rPr lang="en-US" sz="700" dirty="0"/>
              <a:t>Fax. </a:t>
            </a:r>
            <a:r>
              <a:rPr lang="en-US" sz="700" dirty="0" smtClean="0"/>
              <a:t>+61 </a:t>
            </a:r>
            <a:r>
              <a:rPr lang="en-US" sz="700" dirty="0"/>
              <a:t>(</a:t>
            </a:r>
            <a:r>
              <a:rPr lang="en-US" sz="700" dirty="0" smtClean="0"/>
              <a:t>0)3 9620 4499 </a:t>
            </a:r>
            <a:r>
              <a:rPr lang="en-US" sz="700" dirty="0">
                <a:solidFill>
                  <a:srgbClr val="D90000"/>
                </a:solidFill>
              </a:rPr>
              <a:t>www.frontier-economics.com</a:t>
            </a:r>
          </a:p>
          <a:p>
            <a:pPr eaLnBrk="0" hangingPunct="0">
              <a:spcBef>
                <a:spcPct val="50000"/>
              </a:spcBef>
              <a:spcAft>
                <a:spcPct val="0"/>
              </a:spcAft>
              <a:buClrTx/>
            </a:pPr>
            <a:endParaRPr lang="en-US" sz="7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 Presentation (Small Rooms &amp; Printed)">
  <a:themeElements>
    <a:clrScheme name="FE Colours">
      <a:dk1>
        <a:sysClr val="windowText" lastClr="000000"/>
      </a:dk1>
      <a:lt1>
        <a:sysClr val="window" lastClr="FFFFFF"/>
      </a:lt1>
      <a:dk2>
        <a:srgbClr val="E83F35"/>
      </a:dk2>
      <a:lt2>
        <a:srgbClr val="FFFFFF"/>
      </a:lt2>
      <a:accent1>
        <a:srgbClr val="99BFC2"/>
      </a:accent1>
      <a:accent2>
        <a:srgbClr val="156570"/>
      </a:accent2>
      <a:accent3>
        <a:srgbClr val="B4A76C"/>
      </a:accent3>
      <a:accent4>
        <a:srgbClr val="782327"/>
      </a:accent4>
      <a:accent5>
        <a:srgbClr val="A5ACAF"/>
      </a:accent5>
      <a:accent6>
        <a:srgbClr val="37424A"/>
      </a:accent6>
      <a:hlink>
        <a:srgbClr val="E83F35"/>
      </a:hlink>
      <a:folHlink>
        <a:srgbClr val="E83F35"/>
      </a:folHlink>
    </a:clrScheme>
    <a:fontScheme name="FE Fonts">
      <a:majorFont>
        <a:latin typeface="Arial"/>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rgbClr val="E83F35"/>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20000"/>
          </a:spcBef>
          <a:spcAft>
            <a:spcPct val="20000"/>
          </a:spcAft>
          <a:buClr>
            <a:schemeClr val="bg1"/>
          </a:buClr>
          <a:buSzTx/>
          <a:buFontTx/>
          <a:buNone/>
          <a:tabLst/>
          <a:defRPr kumimoji="0" lang="en-US" sz="16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bg1"/>
        </a:solidFill>
        <a:ln w="9525" cap="flat" cmpd="sng" algn="ctr">
          <a:solidFill>
            <a:srgbClr val="E83F35"/>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20000"/>
          </a:spcBef>
          <a:spcAft>
            <a:spcPct val="20000"/>
          </a:spcAft>
          <a:buClr>
            <a:schemeClr val="bg1"/>
          </a:buClr>
          <a:buSzTx/>
          <a:buFontTx/>
          <a:buNone/>
          <a:tabLst/>
          <a:defRPr kumimoji="0" lang="en-US" sz="16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Frontier Presentation New (Small Rooms &amp; Prin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rontier Presentation New (Small Rooms &amp; Prin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rontier Presentation New (Small Rooms &amp; Prin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rontier Presentation New (Small Rooms &amp; Prin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rontier Presentation New (Small Rooms &amp; Prin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rontier Presentation New (Small Rooms &amp; Prin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rontier Presentation New (Small Rooms &amp; Printed)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rontier Presentation New (Small Rooms &amp; Prin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rontier Presentation New (Small Rooms &amp; Prin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rontier Presentation New (Small Rooms &amp; Prin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rontier Presentation New (Small Rooms &amp; Prin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rontier Presentation New (Small Rooms &amp; Prin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FE Presentation (Small Rooms &amp; Printed)</Template>
  <TotalTime>8722</TotalTime>
  <Words>757</Words>
  <Application>Microsoft Office PowerPoint</Application>
  <PresentationFormat>On-screen Show (4:3)</PresentationFormat>
  <Paragraphs>166</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FE Presentation (Small Rooms &amp; Printed)</vt:lpstr>
      <vt:lpstr>Initial Observations workshop </vt:lpstr>
      <vt:lpstr>Our brief</vt:lpstr>
      <vt:lpstr>Forecasting techniques that do not rely on EDB forecasts </vt:lpstr>
      <vt:lpstr>Key findings so far and next steps</vt:lpstr>
      <vt:lpstr>Options for making greater use of EDB forecasts</vt:lpstr>
      <vt:lpstr>Menu regulation – IQI</vt:lpstr>
      <vt:lpstr>Slide 7</vt:lpstr>
      <vt:lpstr>Slide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simone</dc:creator>
  <cp:lastModifiedBy>dinesh</cp:lastModifiedBy>
  <cp:revision>898</cp:revision>
  <cp:lastPrinted>2003-07-08T09:04:00Z</cp:lastPrinted>
  <dcterms:created xsi:type="dcterms:W3CDTF">2012-07-04T04:59:58Z</dcterms:created>
  <dcterms:modified xsi:type="dcterms:W3CDTF">2013-12-11T19:56:09Z</dcterms:modified>
</cp:coreProperties>
</file>