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5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A851B8D2-D25F-44FD-A6F6-59C4E8A5CA11}" type="datetimeFigureOut">
              <a:rPr lang="en-NZ" smtClean="0"/>
              <a:t>12/12/2013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26B1FA8-B0B1-4AC2-8BD2-91C37ED35662}" type="slidenum">
              <a:rPr lang="en-NZ" smtClean="0"/>
              <a:t>‹#›</a:t>
            </a:fld>
            <a:endParaRPr lang="en-NZ"/>
          </a:p>
        </p:txBody>
      </p:sp>
    </p:spTree>
    <p:extLst>
      <p:ext uri="{BB962C8B-B14F-4D97-AF65-F5344CB8AC3E}">
        <p14:creationId xmlns:p14="http://schemas.microsoft.com/office/powerpoint/2010/main" val="358269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A851B8D2-D25F-44FD-A6F6-59C4E8A5CA11}" type="datetimeFigureOut">
              <a:rPr lang="en-NZ" smtClean="0"/>
              <a:t>12/12/2013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26B1FA8-B0B1-4AC2-8BD2-91C37ED35662}" type="slidenum">
              <a:rPr lang="en-NZ" smtClean="0"/>
              <a:t>‹#›</a:t>
            </a:fld>
            <a:endParaRPr lang="en-NZ"/>
          </a:p>
        </p:txBody>
      </p:sp>
    </p:spTree>
    <p:extLst>
      <p:ext uri="{BB962C8B-B14F-4D97-AF65-F5344CB8AC3E}">
        <p14:creationId xmlns:p14="http://schemas.microsoft.com/office/powerpoint/2010/main" val="842258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A851B8D2-D25F-44FD-A6F6-59C4E8A5CA11}" type="datetimeFigureOut">
              <a:rPr lang="en-NZ" smtClean="0"/>
              <a:t>12/12/2013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26B1FA8-B0B1-4AC2-8BD2-91C37ED35662}" type="slidenum">
              <a:rPr lang="en-NZ" smtClean="0"/>
              <a:t>‹#›</a:t>
            </a:fld>
            <a:endParaRPr lang="en-NZ"/>
          </a:p>
        </p:txBody>
      </p:sp>
    </p:spTree>
    <p:extLst>
      <p:ext uri="{BB962C8B-B14F-4D97-AF65-F5344CB8AC3E}">
        <p14:creationId xmlns:p14="http://schemas.microsoft.com/office/powerpoint/2010/main" val="2109911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A851B8D2-D25F-44FD-A6F6-59C4E8A5CA11}" type="datetimeFigureOut">
              <a:rPr lang="en-NZ" smtClean="0"/>
              <a:t>12/12/2013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26B1FA8-B0B1-4AC2-8BD2-91C37ED35662}" type="slidenum">
              <a:rPr lang="en-NZ" smtClean="0"/>
              <a:t>‹#›</a:t>
            </a:fld>
            <a:endParaRPr lang="en-NZ"/>
          </a:p>
        </p:txBody>
      </p:sp>
    </p:spTree>
    <p:extLst>
      <p:ext uri="{BB962C8B-B14F-4D97-AF65-F5344CB8AC3E}">
        <p14:creationId xmlns:p14="http://schemas.microsoft.com/office/powerpoint/2010/main" val="946181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51B8D2-D25F-44FD-A6F6-59C4E8A5CA11}" type="datetimeFigureOut">
              <a:rPr lang="en-NZ" smtClean="0"/>
              <a:t>12/12/2013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026B1FA8-B0B1-4AC2-8BD2-91C37ED35662}" type="slidenum">
              <a:rPr lang="en-NZ" smtClean="0"/>
              <a:t>‹#›</a:t>
            </a:fld>
            <a:endParaRPr lang="en-NZ"/>
          </a:p>
        </p:txBody>
      </p:sp>
    </p:spTree>
    <p:extLst>
      <p:ext uri="{BB962C8B-B14F-4D97-AF65-F5344CB8AC3E}">
        <p14:creationId xmlns:p14="http://schemas.microsoft.com/office/powerpoint/2010/main" val="4183457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A851B8D2-D25F-44FD-A6F6-59C4E8A5CA11}" type="datetimeFigureOut">
              <a:rPr lang="en-NZ" smtClean="0"/>
              <a:t>12/12/2013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26B1FA8-B0B1-4AC2-8BD2-91C37ED35662}" type="slidenum">
              <a:rPr lang="en-NZ" smtClean="0"/>
              <a:t>‹#›</a:t>
            </a:fld>
            <a:endParaRPr lang="en-NZ"/>
          </a:p>
        </p:txBody>
      </p:sp>
    </p:spTree>
    <p:extLst>
      <p:ext uri="{BB962C8B-B14F-4D97-AF65-F5344CB8AC3E}">
        <p14:creationId xmlns:p14="http://schemas.microsoft.com/office/powerpoint/2010/main" val="41002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A851B8D2-D25F-44FD-A6F6-59C4E8A5CA11}" type="datetimeFigureOut">
              <a:rPr lang="en-NZ" smtClean="0"/>
              <a:t>12/12/2013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026B1FA8-B0B1-4AC2-8BD2-91C37ED35662}" type="slidenum">
              <a:rPr lang="en-NZ" smtClean="0"/>
              <a:t>‹#›</a:t>
            </a:fld>
            <a:endParaRPr lang="en-NZ"/>
          </a:p>
        </p:txBody>
      </p:sp>
    </p:spTree>
    <p:extLst>
      <p:ext uri="{BB962C8B-B14F-4D97-AF65-F5344CB8AC3E}">
        <p14:creationId xmlns:p14="http://schemas.microsoft.com/office/powerpoint/2010/main" val="3465544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A851B8D2-D25F-44FD-A6F6-59C4E8A5CA11}" type="datetimeFigureOut">
              <a:rPr lang="en-NZ" smtClean="0"/>
              <a:t>12/12/2013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026B1FA8-B0B1-4AC2-8BD2-91C37ED35662}" type="slidenum">
              <a:rPr lang="en-NZ" smtClean="0"/>
              <a:t>‹#›</a:t>
            </a:fld>
            <a:endParaRPr lang="en-NZ"/>
          </a:p>
        </p:txBody>
      </p:sp>
    </p:spTree>
    <p:extLst>
      <p:ext uri="{BB962C8B-B14F-4D97-AF65-F5344CB8AC3E}">
        <p14:creationId xmlns:p14="http://schemas.microsoft.com/office/powerpoint/2010/main" val="782109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51B8D2-D25F-44FD-A6F6-59C4E8A5CA11}" type="datetimeFigureOut">
              <a:rPr lang="en-NZ" smtClean="0"/>
              <a:t>12/12/2013</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026B1FA8-B0B1-4AC2-8BD2-91C37ED35662}" type="slidenum">
              <a:rPr lang="en-NZ" smtClean="0"/>
              <a:t>‹#›</a:t>
            </a:fld>
            <a:endParaRPr lang="en-NZ"/>
          </a:p>
        </p:txBody>
      </p:sp>
    </p:spTree>
    <p:extLst>
      <p:ext uri="{BB962C8B-B14F-4D97-AF65-F5344CB8AC3E}">
        <p14:creationId xmlns:p14="http://schemas.microsoft.com/office/powerpoint/2010/main" val="1694543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51B8D2-D25F-44FD-A6F6-59C4E8A5CA11}" type="datetimeFigureOut">
              <a:rPr lang="en-NZ" smtClean="0"/>
              <a:t>12/12/2013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26B1FA8-B0B1-4AC2-8BD2-91C37ED35662}" type="slidenum">
              <a:rPr lang="en-NZ" smtClean="0"/>
              <a:t>‹#›</a:t>
            </a:fld>
            <a:endParaRPr lang="en-NZ"/>
          </a:p>
        </p:txBody>
      </p:sp>
    </p:spTree>
    <p:extLst>
      <p:ext uri="{BB962C8B-B14F-4D97-AF65-F5344CB8AC3E}">
        <p14:creationId xmlns:p14="http://schemas.microsoft.com/office/powerpoint/2010/main" val="168243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51B8D2-D25F-44FD-A6F6-59C4E8A5CA11}" type="datetimeFigureOut">
              <a:rPr lang="en-NZ" smtClean="0"/>
              <a:t>12/12/2013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026B1FA8-B0B1-4AC2-8BD2-91C37ED35662}" type="slidenum">
              <a:rPr lang="en-NZ" smtClean="0"/>
              <a:t>‹#›</a:t>
            </a:fld>
            <a:endParaRPr lang="en-NZ"/>
          </a:p>
        </p:txBody>
      </p:sp>
    </p:spTree>
    <p:extLst>
      <p:ext uri="{BB962C8B-B14F-4D97-AF65-F5344CB8AC3E}">
        <p14:creationId xmlns:p14="http://schemas.microsoft.com/office/powerpoint/2010/main" val="4294634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51B8D2-D25F-44FD-A6F6-59C4E8A5CA11}" type="datetimeFigureOut">
              <a:rPr lang="en-NZ" smtClean="0"/>
              <a:t>12/12/2013</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6B1FA8-B0B1-4AC2-8BD2-91C37ED35662}" type="slidenum">
              <a:rPr lang="en-NZ" smtClean="0"/>
              <a:t>‹#›</a:t>
            </a:fld>
            <a:endParaRPr lang="en-NZ"/>
          </a:p>
        </p:txBody>
      </p:sp>
    </p:spTree>
    <p:extLst>
      <p:ext uri="{BB962C8B-B14F-4D97-AF65-F5344CB8AC3E}">
        <p14:creationId xmlns:p14="http://schemas.microsoft.com/office/powerpoint/2010/main" val="1317978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Initial observations on the </a:t>
            </a:r>
            <a:r>
              <a:rPr lang="en-NZ" dirty="0" smtClean="0"/>
              <a:t>Initial Observations</a:t>
            </a:r>
            <a:endParaRPr lang="en-NZ" dirty="0"/>
          </a:p>
        </p:txBody>
      </p:sp>
      <p:sp>
        <p:nvSpPr>
          <p:cNvPr id="3" name="Subtitle 2"/>
          <p:cNvSpPr>
            <a:spLocks noGrp="1"/>
          </p:cNvSpPr>
          <p:nvPr>
            <p:ph type="subTitle" idx="1"/>
          </p:nvPr>
        </p:nvSpPr>
        <p:spPr/>
        <p:txBody>
          <a:bodyPr/>
          <a:lstStyle/>
          <a:p>
            <a:r>
              <a:rPr lang="en-NZ" dirty="0" smtClean="0"/>
              <a:t>Nathan Strong</a:t>
            </a:r>
          </a:p>
          <a:p>
            <a:r>
              <a:rPr lang="en-NZ" smtClean="0"/>
              <a:t>Chair, ENA Default </a:t>
            </a:r>
            <a:r>
              <a:rPr lang="en-NZ" dirty="0" smtClean="0"/>
              <a:t>Price Path Working Group</a:t>
            </a:r>
            <a:endParaRPr lang="en-NZ" dirty="0"/>
          </a:p>
        </p:txBody>
      </p:sp>
    </p:spTree>
    <p:extLst>
      <p:ext uri="{BB962C8B-B14F-4D97-AF65-F5344CB8AC3E}">
        <p14:creationId xmlns:p14="http://schemas.microsoft.com/office/powerpoint/2010/main" val="340458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Other observations</a:t>
            </a:r>
            <a:endParaRPr lang="en-NZ" dirty="0"/>
          </a:p>
        </p:txBody>
      </p:sp>
      <p:sp>
        <p:nvSpPr>
          <p:cNvPr id="3" name="Content Placeholder 2"/>
          <p:cNvSpPr>
            <a:spLocks noGrp="1"/>
          </p:cNvSpPr>
          <p:nvPr>
            <p:ph idx="1"/>
          </p:nvPr>
        </p:nvSpPr>
        <p:spPr/>
        <p:txBody>
          <a:bodyPr/>
          <a:lstStyle/>
          <a:p>
            <a:r>
              <a:rPr lang="en-NZ" sz="2800" dirty="0" smtClean="0"/>
              <a:t>Capital contributions need to be considered when looking at expenditure</a:t>
            </a:r>
          </a:p>
          <a:p>
            <a:pPr lvl="1"/>
            <a:r>
              <a:rPr lang="en-NZ" sz="2400" dirty="0" smtClean="0"/>
              <a:t>Customer capex can be difficult to predict and has priority when it arrives</a:t>
            </a:r>
          </a:p>
          <a:p>
            <a:pPr lvl="1"/>
            <a:r>
              <a:rPr lang="en-NZ" sz="2400" dirty="0" smtClean="0"/>
              <a:t>Contributions are netted from commissioned assets so large contributions can be mistaken for falls in capex</a:t>
            </a:r>
          </a:p>
          <a:p>
            <a:r>
              <a:rPr lang="en-NZ" sz="2800" dirty="0" smtClean="0"/>
              <a:t>Industry is finding it useful not to have to prepare full AMP disclosures for 2014, allowing more time to focus on the Schedules</a:t>
            </a:r>
          </a:p>
          <a:p>
            <a:endParaRPr lang="en-NZ" dirty="0"/>
          </a:p>
        </p:txBody>
      </p:sp>
    </p:spTree>
    <p:extLst>
      <p:ext uri="{BB962C8B-B14F-4D97-AF65-F5344CB8AC3E}">
        <p14:creationId xmlns:p14="http://schemas.microsoft.com/office/powerpoint/2010/main" val="800834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Overview</a:t>
            </a:r>
            <a:endParaRPr lang="en-NZ" dirty="0"/>
          </a:p>
        </p:txBody>
      </p:sp>
      <p:sp>
        <p:nvSpPr>
          <p:cNvPr id="3" name="Content Placeholder 2"/>
          <p:cNvSpPr>
            <a:spLocks noGrp="1"/>
          </p:cNvSpPr>
          <p:nvPr>
            <p:ph idx="1"/>
          </p:nvPr>
        </p:nvSpPr>
        <p:spPr/>
        <p:txBody>
          <a:bodyPr>
            <a:normAutofit fontScale="77500" lnSpcReduction="20000"/>
          </a:bodyPr>
          <a:lstStyle/>
          <a:p>
            <a:r>
              <a:rPr lang="en-NZ" dirty="0" smtClean="0"/>
              <a:t>The ENA has established a working group to examine possible approaches to forecasting key components that could potentially be used in the DPP reset</a:t>
            </a:r>
          </a:p>
          <a:p>
            <a:pPr lvl="1"/>
            <a:r>
              <a:rPr lang="en-NZ" dirty="0" smtClean="0"/>
              <a:t>Including capex, opex and input prices</a:t>
            </a:r>
          </a:p>
          <a:p>
            <a:pPr lvl="1"/>
            <a:r>
              <a:rPr lang="en-NZ" dirty="0" smtClean="0"/>
              <a:t>Short-term: </a:t>
            </a:r>
            <a:r>
              <a:rPr lang="en-NZ" dirty="0" smtClean="0"/>
              <a:t>what is feasible for the next reset, given existing </a:t>
            </a:r>
            <a:r>
              <a:rPr lang="en-NZ" dirty="0" smtClean="0"/>
              <a:t>data?</a:t>
            </a:r>
            <a:endParaRPr lang="en-NZ" dirty="0" smtClean="0"/>
          </a:p>
          <a:p>
            <a:pPr lvl="1"/>
            <a:r>
              <a:rPr lang="en-NZ" dirty="0" smtClean="0"/>
              <a:t>Long-term: </a:t>
            </a:r>
            <a:r>
              <a:rPr lang="en-NZ" dirty="0" smtClean="0"/>
              <a:t>what might be used in future resets, with longer time to develop models and acquire </a:t>
            </a:r>
            <a:r>
              <a:rPr lang="en-NZ" dirty="0" smtClean="0"/>
              <a:t>data?</a:t>
            </a:r>
            <a:endParaRPr lang="en-NZ" dirty="0" smtClean="0"/>
          </a:p>
          <a:p>
            <a:r>
              <a:rPr lang="en-NZ" dirty="0" smtClean="0"/>
              <a:t>Part of the analysis is considering similar issues to that raised in the </a:t>
            </a:r>
            <a:r>
              <a:rPr lang="en-NZ" dirty="0" smtClean="0"/>
              <a:t>Commission’s Initial Observations </a:t>
            </a:r>
            <a:r>
              <a:rPr lang="en-NZ" dirty="0" smtClean="0"/>
              <a:t>on 2013 AMPs</a:t>
            </a:r>
          </a:p>
          <a:p>
            <a:r>
              <a:rPr lang="en-NZ" dirty="0" smtClean="0"/>
              <a:t>This presentation covers some general and specific initial reactions to the Commission’s paper</a:t>
            </a:r>
          </a:p>
          <a:p>
            <a:endParaRPr lang="en-NZ" dirty="0"/>
          </a:p>
        </p:txBody>
      </p:sp>
    </p:spTree>
    <p:extLst>
      <p:ext uri="{BB962C8B-B14F-4D97-AF65-F5344CB8AC3E}">
        <p14:creationId xmlns:p14="http://schemas.microsoft.com/office/powerpoint/2010/main" val="1177916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General comments</a:t>
            </a:r>
            <a:endParaRPr lang="en-NZ" dirty="0"/>
          </a:p>
        </p:txBody>
      </p:sp>
      <p:sp>
        <p:nvSpPr>
          <p:cNvPr id="3" name="Content Placeholder 2"/>
          <p:cNvSpPr>
            <a:spLocks noGrp="1"/>
          </p:cNvSpPr>
          <p:nvPr>
            <p:ph idx="1"/>
          </p:nvPr>
        </p:nvSpPr>
        <p:spPr/>
        <p:txBody>
          <a:bodyPr>
            <a:normAutofit fontScale="92500" lnSpcReduction="20000"/>
          </a:bodyPr>
          <a:lstStyle/>
          <a:p>
            <a:r>
              <a:rPr lang="en-NZ" sz="2400" dirty="0" smtClean="0"/>
              <a:t>From the industry’s perspective the paper provides a useful mirror back to the industry providing a view of the wide variations in future expenditure plans</a:t>
            </a:r>
          </a:p>
          <a:p>
            <a:r>
              <a:rPr lang="en-NZ" sz="2400" dirty="0" smtClean="0"/>
              <a:t>Information sharing between EDBs tends to be more focussed on particular issues rather than an aggregated view</a:t>
            </a:r>
          </a:p>
          <a:p>
            <a:r>
              <a:rPr lang="en-NZ" sz="2400" dirty="0" smtClean="0"/>
              <a:t>Compilation of the accompanying database is useful and has enabled companies to start undertaking their own analysis</a:t>
            </a:r>
          </a:p>
          <a:p>
            <a:r>
              <a:rPr lang="en-NZ" sz="2400" dirty="0" smtClean="0"/>
              <a:t>Highlights that potentially there are some categorisation/ definitional issues that may need to be addressed to ensure that the right, or meaningful data is captured</a:t>
            </a:r>
          </a:p>
          <a:p>
            <a:r>
              <a:rPr lang="en-NZ" sz="2400" dirty="0" smtClean="0"/>
              <a:t>Paper provides some useful context for further discussions with stakeholders, including the Commission, about the sources of significant variation across EDBs in their plans and how we can explain expenditure plans in the context of underlying drivers</a:t>
            </a:r>
            <a:endParaRPr lang="en-NZ" sz="2400" dirty="0"/>
          </a:p>
        </p:txBody>
      </p:sp>
    </p:spTree>
    <p:extLst>
      <p:ext uri="{BB962C8B-B14F-4D97-AF65-F5344CB8AC3E}">
        <p14:creationId xmlns:p14="http://schemas.microsoft.com/office/powerpoint/2010/main" val="385242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Significant variation in plans</a:t>
            </a:r>
            <a:endParaRPr lang="en-NZ" dirty="0"/>
          </a:p>
        </p:txBody>
      </p:sp>
      <p:sp>
        <p:nvSpPr>
          <p:cNvPr id="3" name="Content Placeholder 2"/>
          <p:cNvSpPr>
            <a:spLocks noGrp="1"/>
          </p:cNvSpPr>
          <p:nvPr>
            <p:ph idx="1"/>
          </p:nvPr>
        </p:nvSpPr>
        <p:spPr/>
        <p:txBody>
          <a:bodyPr>
            <a:normAutofit/>
          </a:bodyPr>
          <a:lstStyle/>
          <a:p>
            <a:r>
              <a:rPr lang="en-NZ" sz="2000" dirty="0" smtClean="0"/>
              <a:t>Initial observations suggest significant variation in expenditure plans across EDBs is likely</a:t>
            </a:r>
            <a:endParaRPr lang="en-NZ"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243327"/>
            <a:ext cx="3168447" cy="41248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201" y="2337071"/>
            <a:ext cx="3161456" cy="40310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6636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Step up in capex envisaged</a:t>
            </a:r>
            <a:endParaRPr lang="en-NZ" dirty="0"/>
          </a:p>
        </p:txBody>
      </p:sp>
      <p:sp>
        <p:nvSpPr>
          <p:cNvPr id="3" name="Content Placeholder 2"/>
          <p:cNvSpPr>
            <a:spLocks noGrp="1"/>
          </p:cNvSpPr>
          <p:nvPr>
            <p:ph idx="1"/>
          </p:nvPr>
        </p:nvSpPr>
        <p:spPr/>
        <p:txBody>
          <a:bodyPr>
            <a:normAutofit/>
          </a:bodyPr>
          <a:lstStyle/>
          <a:p>
            <a:r>
              <a:rPr lang="en-NZ" sz="2400" dirty="0" smtClean="0"/>
              <a:t>EDBs continue to forecast a significant step up in capex, driven by replacement and renewal expenditure requirements</a:t>
            </a:r>
          </a:p>
          <a:p>
            <a:endParaRPr lang="en-NZ"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348880"/>
            <a:ext cx="6480720" cy="41059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5925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Issues that arise</a:t>
            </a:r>
            <a:endParaRPr lang="en-NZ" dirty="0"/>
          </a:p>
        </p:txBody>
      </p:sp>
      <p:sp>
        <p:nvSpPr>
          <p:cNvPr id="3" name="Content Placeholder 2"/>
          <p:cNvSpPr>
            <a:spLocks noGrp="1"/>
          </p:cNvSpPr>
          <p:nvPr>
            <p:ph idx="1"/>
          </p:nvPr>
        </p:nvSpPr>
        <p:spPr/>
        <p:txBody>
          <a:bodyPr>
            <a:normAutofit/>
          </a:bodyPr>
          <a:lstStyle/>
          <a:p>
            <a:r>
              <a:rPr lang="en-NZ" sz="2400" dirty="0" smtClean="0"/>
              <a:t>How can accurate models be developed that seek to explain the variation across EDBs in both capex and opex plans?</a:t>
            </a:r>
          </a:p>
          <a:p>
            <a:pPr lvl="1"/>
            <a:r>
              <a:rPr lang="en-NZ" sz="2000" dirty="0" smtClean="0"/>
              <a:t>How much can be explained using high-level models?</a:t>
            </a:r>
          </a:p>
          <a:p>
            <a:pPr lvl="1"/>
            <a:r>
              <a:rPr lang="en-NZ" sz="2000" dirty="0" smtClean="0"/>
              <a:t>In the context of the DPP reset, what do we do with the expenditure categories that are difficult to explain?</a:t>
            </a:r>
          </a:p>
          <a:p>
            <a:endParaRPr lang="en-NZ" sz="2400" dirty="0" smtClean="0"/>
          </a:p>
          <a:p>
            <a:r>
              <a:rPr lang="en-NZ" sz="2400" dirty="0" smtClean="0"/>
              <a:t>Will the uplift in replacement and renewal expenditure arrive and why does it keep getting pushed out?</a:t>
            </a:r>
            <a:endParaRPr lang="en-NZ" sz="2400" dirty="0"/>
          </a:p>
        </p:txBody>
      </p:sp>
    </p:spTree>
    <p:extLst>
      <p:ext uri="{BB962C8B-B14F-4D97-AF65-F5344CB8AC3E}">
        <p14:creationId xmlns:p14="http://schemas.microsoft.com/office/powerpoint/2010/main" val="758510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smtClean="0"/>
              <a:t>Explanatory factors</a:t>
            </a:r>
            <a:endParaRPr lang="en-NZ" dirty="0"/>
          </a:p>
        </p:txBody>
      </p:sp>
      <p:sp>
        <p:nvSpPr>
          <p:cNvPr id="3" name="Content Placeholder 2"/>
          <p:cNvSpPr>
            <a:spLocks noGrp="1"/>
          </p:cNvSpPr>
          <p:nvPr>
            <p:ph idx="1"/>
          </p:nvPr>
        </p:nvSpPr>
        <p:spPr/>
        <p:txBody>
          <a:bodyPr>
            <a:normAutofit fontScale="92500" lnSpcReduction="20000"/>
          </a:bodyPr>
          <a:lstStyle/>
          <a:p>
            <a:r>
              <a:rPr lang="en-NZ" sz="2600" dirty="0" smtClean="0"/>
              <a:t>The Commission’s key drivers analysis correctly identify at a high level the categories of factors that drive expenditure</a:t>
            </a:r>
          </a:p>
          <a:p>
            <a:pPr lvl="1"/>
            <a:r>
              <a:rPr lang="en-NZ" sz="2600" dirty="0" smtClean="0"/>
              <a:t>Ownership, health and capacity</a:t>
            </a:r>
          </a:p>
          <a:p>
            <a:r>
              <a:rPr lang="en-NZ" sz="2600" dirty="0" smtClean="0"/>
              <a:t>But how EDBs make asset management decisions in the context of those high level drivers in turn is driven by a large number of factors, e.g.,</a:t>
            </a:r>
          </a:p>
          <a:p>
            <a:pPr lvl="1"/>
            <a:r>
              <a:rPr lang="en-NZ" sz="2000" dirty="0" smtClean="0"/>
              <a:t>Risk appetite</a:t>
            </a:r>
          </a:p>
          <a:p>
            <a:pPr lvl="1"/>
            <a:r>
              <a:rPr lang="en-NZ" sz="2000" dirty="0" smtClean="0"/>
              <a:t>Organisational capability and resources, </a:t>
            </a:r>
          </a:p>
          <a:p>
            <a:pPr marL="457200" lvl="1" indent="0">
              <a:buNone/>
            </a:pPr>
            <a:r>
              <a:rPr lang="en-NZ" sz="2000" dirty="0" smtClean="0"/>
              <a:t>     including data, knowledge</a:t>
            </a:r>
          </a:p>
          <a:p>
            <a:pPr lvl="1"/>
            <a:r>
              <a:rPr lang="en-NZ" sz="2000" dirty="0" smtClean="0"/>
              <a:t>Views of the </a:t>
            </a:r>
            <a:r>
              <a:rPr lang="en-NZ" sz="2000" dirty="0" smtClean="0"/>
              <a:t>future, customer preferences</a:t>
            </a:r>
            <a:endParaRPr lang="en-NZ" sz="2000" dirty="0" smtClean="0"/>
          </a:p>
          <a:p>
            <a:pPr lvl="1"/>
            <a:r>
              <a:rPr lang="en-NZ" sz="2000" dirty="0" smtClean="0"/>
              <a:t>Attitudes to technology and innovation</a:t>
            </a:r>
          </a:p>
          <a:p>
            <a:pPr lvl="1"/>
            <a:r>
              <a:rPr lang="en-NZ" sz="2000" dirty="0" smtClean="0"/>
              <a:t>Changes in regulation and legislation</a:t>
            </a:r>
            <a:endParaRPr lang="en-NZ" sz="2000" dirty="0"/>
          </a:p>
          <a:p>
            <a:r>
              <a:rPr lang="en-NZ" sz="2600" dirty="0" smtClean="0"/>
              <a:t>Likely to be difficult to account for</a:t>
            </a:r>
            <a:br>
              <a:rPr lang="en-NZ" sz="2600" dirty="0" smtClean="0"/>
            </a:br>
            <a:r>
              <a:rPr lang="en-NZ" sz="2600" dirty="0" smtClean="0"/>
              <a:t>these factors in high-level model</a:t>
            </a:r>
            <a:endParaRPr lang="en-N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0102" y="3573016"/>
            <a:ext cx="2952328" cy="2936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7851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Explanatory factors </a:t>
            </a:r>
            <a:r>
              <a:rPr lang="en-NZ" sz="2800" i="1" dirty="0" err="1" smtClean="0"/>
              <a:t>cont</a:t>
            </a:r>
            <a:endParaRPr lang="en-NZ" dirty="0"/>
          </a:p>
        </p:txBody>
      </p:sp>
      <p:sp>
        <p:nvSpPr>
          <p:cNvPr id="3" name="Content Placeholder 2"/>
          <p:cNvSpPr>
            <a:spLocks noGrp="1"/>
          </p:cNvSpPr>
          <p:nvPr>
            <p:ph idx="1"/>
          </p:nvPr>
        </p:nvSpPr>
        <p:spPr/>
        <p:txBody>
          <a:bodyPr>
            <a:normAutofit/>
          </a:bodyPr>
          <a:lstStyle/>
          <a:p>
            <a:r>
              <a:rPr lang="en-NZ" sz="2800" dirty="0" smtClean="0"/>
              <a:t>The step increase in replacement and renewal capex must inevitably come through, as aged assets cannot be maintained indefinitely</a:t>
            </a:r>
          </a:p>
          <a:p>
            <a:pPr lvl="1"/>
            <a:r>
              <a:rPr lang="en-NZ" sz="2400" dirty="0" smtClean="0"/>
              <a:t>Part of explanation for shifting timing of increased expenditure likely to be organisational capacity to ramp up expenditure levels</a:t>
            </a:r>
          </a:p>
          <a:p>
            <a:pPr lvl="1"/>
            <a:r>
              <a:rPr lang="en-NZ" sz="2400" dirty="0" smtClean="0"/>
              <a:t>Potentially a factor for industry to consider is improved consideration of resourcing and resource risks to the achievement of AMP forecasts</a:t>
            </a:r>
            <a:endParaRPr lang="en-NZ" sz="2400" dirty="0"/>
          </a:p>
        </p:txBody>
      </p:sp>
    </p:spTree>
    <p:extLst>
      <p:ext uri="{BB962C8B-B14F-4D97-AF65-F5344CB8AC3E}">
        <p14:creationId xmlns:p14="http://schemas.microsoft.com/office/powerpoint/2010/main" val="3528385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Challenges</a:t>
            </a:r>
            <a:endParaRPr lang="en-NZ" dirty="0"/>
          </a:p>
        </p:txBody>
      </p:sp>
      <p:sp>
        <p:nvSpPr>
          <p:cNvPr id="3" name="Content Placeholder 2"/>
          <p:cNvSpPr>
            <a:spLocks noGrp="1"/>
          </p:cNvSpPr>
          <p:nvPr>
            <p:ph idx="1"/>
          </p:nvPr>
        </p:nvSpPr>
        <p:spPr/>
        <p:txBody>
          <a:bodyPr/>
          <a:lstStyle/>
          <a:p>
            <a:r>
              <a:rPr lang="en-NZ" dirty="0" smtClean="0"/>
              <a:t>For the DPP reset, further work to do</a:t>
            </a:r>
          </a:p>
          <a:p>
            <a:pPr lvl="1"/>
            <a:r>
              <a:rPr lang="en-NZ" sz="2400" dirty="0" smtClean="0"/>
              <a:t>Need to test further models especially those exploring asset health related drivers</a:t>
            </a:r>
          </a:p>
          <a:p>
            <a:pPr lvl="1"/>
            <a:r>
              <a:rPr lang="en-NZ" sz="2400" dirty="0" smtClean="0"/>
              <a:t>If high-level models cannot be developed to accurately forecast capex and opex, what are the alternatives?</a:t>
            </a:r>
          </a:p>
          <a:p>
            <a:pPr lvl="1"/>
            <a:r>
              <a:rPr lang="en-NZ" sz="2400" dirty="0" smtClean="0"/>
              <a:t>This is being considered by ENA’s DPP forecasting working group, but Commission also needs to consider these wider issues in the context of what the DPP/CPP environment permits</a:t>
            </a:r>
          </a:p>
          <a:p>
            <a:pPr marL="0" indent="0">
              <a:buNone/>
            </a:pPr>
            <a:endParaRPr lang="en-NZ" dirty="0"/>
          </a:p>
        </p:txBody>
      </p:sp>
    </p:spTree>
    <p:extLst>
      <p:ext uri="{BB962C8B-B14F-4D97-AF65-F5344CB8AC3E}">
        <p14:creationId xmlns:p14="http://schemas.microsoft.com/office/powerpoint/2010/main" val="1063215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639</Words>
  <Application>Microsoft Office PowerPoint</Application>
  <PresentationFormat>On-screen Show (4:3)</PresentationFormat>
  <Paragraphs>51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Initial observations on the Initial Observations</vt:lpstr>
      <vt:lpstr>Overview</vt:lpstr>
      <vt:lpstr>General comments</vt:lpstr>
      <vt:lpstr>Significant variation in plans</vt:lpstr>
      <vt:lpstr>Step up in capex envisaged</vt:lpstr>
      <vt:lpstr>Issues that arise</vt:lpstr>
      <vt:lpstr>Explanatory factors</vt:lpstr>
      <vt:lpstr>Explanatory factors cont</vt:lpstr>
      <vt:lpstr>Challenges</vt:lpstr>
      <vt:lpstr>Other observations</vt:lpstr>
    </vt:vector>
  </TitlesOfParts>
  <Company>Unison Networks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observations on the initial observations</dc:title>
  <dc:creator>Unison</dc:creator>
  <cp:lastModifiedBy>Unison</cp:lastModifiedBy>
  <cp:revision>14</cp:revision>
  <dcterms:created xsi:type="dcterms:W3CDTF">2013-12-11T06:47:22Z</dcterms:created>
  <dcterms:modified xsi:type="dcterms:W3CDTF">2013-12-11T20:23:01Z</dcterms:modified>
</cp:coreProperties>
</file>